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3" r:id="rId2"/>
  </p:sldMasterIdLst>
  <p:notesMasterIdLst>
    <p:notesMasterId r:id="rId31"/>
  </p:notesMasterIdLst>
  <p:sldIdLst>
    <p:sldId id="356" r:id="rId3"/>
    <p:sldId id="333" r:id="rId4"/>
    <p:sldId id="334" r:id="rId5"/>
    <p:sldId id="335" r:id="rId6"/>
    <p:sldId id="357" r:id="rId7"/>
    <p:sldId id="336" r:id="rId8"/>
    <p:sldId id="358" r:id="rId9"/>
    <p:sldId id="359" r:id="rId10"/>
    <p:sldId id="360" r:id="rId11"/>
    <p:sldId id="361" r:id="rId12"/>
    <p:sldId id="362" r:id="rId13"/>
    <p:sldId id="363" r:id="rId14"/>
    <p:sldId id="365" r:id="rId15"/>
    <p:sldId id="366" r:id="rId16"/>
    <p:sldId id="367" r:id="rId17"/>
    <p:sldId id="369" r:id="rId18"/>
    <p:sldId id="337" r:id="rId19"/>
    <p:sldId id="338" r:id="rId20"/>
    <p:sldId id="371" r:id="rId21"/>
    <p:sldId id="372" r:id="rId22"/>
    <p:sldId id="342" r:id="rId23"/>
    <p:sldId id="346" r:id="rId24"/>
    <p:sldId id="304" r:id="rId25"/>
    <p:sldId id="355" r:id="rId26"/>
    <p:sldId id="348" r:id="rId27"/>
    <p:sldId id="305" r:id="rId28"/>
    <p:sldId id="306" r:id="rId29"/>
    <p:sldId id="311"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D8EC2"/>
    <a:srgbClr val="D1E5FB"/>
    <a:srgbClr val="D7E5F5"/>
    <a:srgbClr val="CAE5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7" d="100"/>
          <a:sy n="67" d="100"/>
        </p:scale>
        <p:origin x="-752" y="-8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88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054EC1-71A3-4B26-8355-0CA2C50A0D82}" type="datetimeFigureOut">
              <a:rPr lang="en-US" smtClean="0"/>
              <a:pPr/>
              <a:t>6/20/2012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AF72F8-0AB8-451F-B4FA-30D8178525C6}" type="slidenum">
              <a:rPr lang="en-US" smtClean="0"/>
              <a:pPr/>
              <a:t>‹#›</a:t>
            </a:fld>
            <a:endParaRPr lang="en-US" dirty="0"/>
          </a:p>
        </p:txBody>
      </p:sp>
    </p:spTree>
    <p:extLst>
      <p:ext uri="{BB962C8B-B14F-4D97-AF65-F5344CB8AC3E}">
        <p14:creationId xmlns:p14="http://schemas.microsoft.com/office/powerpoint/2010/main" val="26038290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normAutofit/>
          </a:bodyPr>
          <a:lstStyle>
            <a:lvl1pPr>
              <a:defRPr sz="2400"/>
            </a:lvl1pPr>
            <a:lvl2pPr>
              <a:defRPr sz="24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smtClean="0"/>
              <a:t>CMPTR</a:t>
            </a:r>
            <a:endParaRPr lang="en-US"/>
          </a:p>
        </p:txBody>
      </p:sp>
      <p:sp>
        <p:nvSpPr>
          <p:cNvPr id="6" name="Slide Number Placeholder 5"/>
          <p:cNvSpPr>
            <a:spLocks noGrp="1"/>
          </p:cNvSpPr>
          <p:nvPr>
            <p:ph type="sldNum" sz="quarter" idx="12"/>
          </p:nvPr>
        </p:nvSpPr>
        <p:spPr/>
        <p:txBody>
          <a:bodyPr/>
          <a:lstStyle/>
          <a:p>
            <a:fld id="{41E0D066-9582-49E0-9F2C-9CED6AA2A39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ormAutofit/>
          </a:bodyPr>
          <a:lstStyle>
            <a:lvl1pPr>
              <a:defRPr sz="2400"/>
            </a:lvl1pPr>
            <a:lvl2pPr>
              <a:defRPr sz="24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smtClean="0"/>
              <a:t>CMPTR</a:t>
            </a:r>
            <a:endParaRPr lang="en-US"/>
          </a:p>
        </p:txBody>
      </p:sp>
      <p:sp>
        <p:nvSpPr>
          <p:cNvPr id="6" name="Slide Number Placeholder 5"/>
          <p:cNvSpPr>
            <a:spLocks noGrp="1"/>
          </p:cNvSpPr>
          <p:nvPr>
            <p:ph type="sldNum" sz="quarter" idx="12"/>
          </p:nvPr>
        </p:nvSpPr>
        <p:spPr/>
        <p:txBody>
          <a:bodyPr/>
          <a:lstStyle/>
          <a:p>
            <a:fld id="{41E0D066-9582-49E0-9F2C-9CED6AA2A39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61261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6126162"/>
          </a:xfrm>
        </p:spPr>
        <p:txBody>
          <a:bodyPr vert="eaVert">
            <a:normAutofit/>
          </a:bodyPr>
          <a:lstStyle>
            <a:lvl1pPr>
              <a:defRPr sz="2400"/>
            </a:lvl1pPr>
            <a:lvl2pPr>
              <a:defRPr sz="24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smtClean="0"/>
              <a:t>CMPTR</a:t>
            </a:r>
            <a:endParaRPr lang="en-US"/>
          </a:p>
        </p:txBody>
      </p:sp>
      <p:sp>
        <p:nvSpPr>
          <p:cNvPr id="6" name="Slide Number Placeholder 5"/>
          <p:cNvSpPr>
            <a:spLocks noGrp="1"/>
          </p:cNvSpPr>
          <p:nvPr>
            <p:ph type="sldNum" sz="quarter" idx="12"/>
          </p:nvPr>
        </p:nvSpPr>
        <p:spPr/>
        <p:txBody>
          <a:bodyPr/>
          <a:lstStyle/>
          <a:p>
            <a:fld id="{41E0D066-9582-49E0-9F2C-9CED6AA2A396}"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alphaModFix amt="50000"/>
            <a:lum/>
          </a:blip>
          <a:srcRect/>
          <a:stretch>
            <a:fillRect t="-31000" b="-3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254375"/>
            <a:ext cx="7772400" cy="1470025"/>
          </a:xfrm>
          <a:noFill/>
          <a:ln>
            <a:noFill/>
          </a:ln>
        </p:spPr>
        <p:txBody>
          <a:bodyPr/>
          <a:lstStyle>
            <a:lvl1pPr algn="ctr">
              <a:defRPr>
                <a:solidFill>
                  <a:srgbClr val="00B0F0"/>
                </a:solidFill>
                <a:effectLst/>
                <a:latin typeface="Arial Black" pitchFamily="34" charset="0"/>
                <a:cs typeface="Microsoft Sans Serif" pitchFamily="34" charset="0"/>
              </a:defRPr>
            </a:lvl1pPr>
          </a:lstStyle>
          <a:p>
            <a:r>
              <a:rPr lang="en-US" smtClean="0"/>
              <a:t>Click to edit Master title style</a:t>
            </a:r>
            <a:endParaRPr lang="en-US"/>
          </a:p>
        </p:txBody>
      </p:sp>
      <p:sp>
        <p:nvSpPr>
          <p:cNvPr id="8" name="TextBox 7"/>
          <p:cNvSpPr txBox="1"/>
          <p:nvPr userDrawn="1"/>
        </p:nvSpPr>
        <p:spPr>
          <a:xfrm>
            <a:off x="1981200" y="1600200"/>
            <a:ext cx="5040162" cy="1569660"/>
          </a:xfrm>
          <a:prstGeom prst="rect">
            <a:avLst/>
          </a:prstGeom>
          <a:noFill/>
        </p:spPr>
        <p:txBody>
          <a:bodyPr wrap="none" rtlCol="0">
            <a:spAutoFit/>
          </a:bodyPr>
          <a:lstStyle/>
          <a:p>
            <a:r>
              <a:rPr lang="en-US" sz="9600" dirty="0" smtClean="0">
                <a:latin typeface="Arial Black" pitchFamily="34" charset="0"/>
              </a:rPr>
              <a:t>CMPTR</a:t>
            </a:r>
            <a:endParaRPr lang="en-US" sz="9600" dirty="0">
              <a:latin typeface="Arial Black" pitchFamily="3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Slide">
    <p:bg>
      <p:bgPr>
        <a:blipFill dpi="0" rotWithShape="1">
          <a:blip r:embed="rId2">
            <a:alphaModFix amt="50000"/>
            <a:lum/>
          </a:blip>
          <a:srcRect/>
          <a:stretch>
            <a:fillRect t="-31000" b="-3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254375"/>
            <a:ext cx="7772400" cy="1470025"/>
          </a:xfrm>
          <a:noFill/>
          <a:ln>
            <a:noFill/>
          </a:ln>
        </p:spPr>
        <p:txBody>
          <a:bodyPr/>
          <a:lstStyle>
            <a:lvl1pPr algn="ctr">
              <a:defRPr>
                <a:solidFill>
                  <a:srgbClr val="00B0F0"/>
                </a:solidFill>
                <a:effectLst/>
                <a:latin typeface="Arial Black" pitchFamily="34" charset="0"/>
                <a:cs typeface="Microsoft Sans Serif" pitchFamily="34" charset="0"/>
              </a:defRPr>
            </a:lvl1pPr>
          </a:lstStyle>
          <a:p>
            <a:r>
              <a:rPr lang="en-US" smtClean="0"/>
              <a:t>Click to edit Master title style</a:t>
            </a:r>
            <a:endParaRPr lang="en-US"/>
          </a:p>
        </p:txBody>
      </p:sp>
      <p:sp>
        <p:nvSpPr>
          <p:cNvPr id="8" name="TextBox 7"/>
          <p:cNvSpPr txBox="1"/>
          <p:nvPr userDrawn="1"/>
        </p:nvSpPr>
        <p:spPr>
          <a:xfrm>
            <a:off x="1981200" y="1600200"/>
            <a:ext cx="5040162" cy="1569660"/>
          </a:xfrm>
          <a:prstGeom prst="rect">
            <a:avLst/>
          </a:prstGeom>
          <a:noFill/>
        </p:spPr>
        <p:txBody>
          <a:bodyPr wrap="none" rtlCol="0">
            <a:spAutoFit/>
          </a:bodyPr>
          <a:lstStyle/>
          <a:p>
            <a:r>
              <a:rPr lang="en-US" sz="9600" dirty="0" smtClean="0">
                <a:latin typeface="Arial Black" pitchFamily="34" charset="0"/>
              </a:rPr>
              <a:t>CMPTR</a:t>
            </a:r>
            <a:endParaRPr lang="en-US" sz="9600" dirty="0">
              <a:latin typeface="Arial Black" pitchFamily="34"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D7C3A134-F1C3-464B-BF47-54DC2DE08F52}" type="datetimeFigureOut">
              <a:rPr lang="en-US" smtClean="0"/>
              <a:t>6/20/2012</a:t>
            </a:fld>
            <a:endParaRPr lang="en-US"/>
          </a:p>
        </p:txBody>
      </p:sp>
      <p:sp>
        <p:nvSpPr>
          <p:cNvPr id="5" name="Footer Placeholder 4"/>
          <p:cNvSpPr>
            <a:spLocks noGrp="1"/>
          </p:cNvSpPr>
          <p:nvPr>
            <p:ph type="ftr" sz="quarter" idx="11"/>
          </p:nvPr>
        </p:nvSpPr>
        <p:spPr/>
        <p:txBody>
          <a:bodyPr/>
          <a:lstStyle/>
          <a:p>
            <a:r>
              <a:rPr lang="en-US" smtClean="0"/>
              <a:t>CMPTR: Chapter 00, Chapter Title</a:t>
            </a:r>
            <a:endParaRPr lang="en-US" dirty="0"/>
          </a:p>
        </p:txBody>
      </p:sp>
      <p:sp>
        <p:nvSpPr>
          <p:cNvPr id="6" name="Slide Number Placeholder 5"/>
          <p:cNvSpPr>
            <a:spLocks noGrp="1"/>
          </p:cNvSpPr>
          <p:nvPr>
            <p:ph type="sldNum" sz="quarter" idx="12"/>
          </p:nvPr>
        </p:nvSpPr>
        <p:spPr/>
        <p:txBody>
          <a:bodyPr/>
          <a:lstStyle/>
          <a:p>
            <a:fld id="{41E0D066-9582-49E0-9F2C-9CED6AA2A396}" type="slidenum">
              <a:rPr lang="en-US" smtClean="0"/>
              <a:pPr/>
              <a:t>‹#›</a:t>
            </a:fld>
            <a:endParaRPr lang="en-US" dirty="0"/>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7C3A134-F1C3-464B-BF47-54DC2DE08F52}" type="datetimeFigureOut">
              <a:rPr lang="en-US" smtClean="0"/>
              <a:t>6/20/2012</a:t>
            </a:fld>
            <a:endParaRPr lang="en-US"/>
          </a:p>
        </p:txBody>
      </p:sp>
      <p:sp>
        <p:nvSpPr>
          <p:cNvPr id="5" name="Footer Placeholder 4"/>
          <p:cNvSpPr>
            <a:spLocks noGrp="1"/>
          </p:cNvSpPr>
          <p:nvPr>
            <p:ph type="ftr" sz="quarter" idx="11"/>
          </p:nvPr>
        </p:nvSpPr>
        <p:spPr/>
        <p:txBody>
          <a:bodyPr/>
          <a:lstStyle/>
          <a:p>
            <a:r>
              <a:rPr lang="en-US" smtClean="0"/>
              <a:t>CMPTR</a:t>
            </a:r>
            <a:endParaRPr lang="en-US"/>
          </a:p>
        </p:txBody>
      </p:sp>
      <p:sp>
        <p:nvSpPr>
          <p:cNvPr id="6" name="Slide Number Placeholder 5"/>
          <p:cNvSpPr>
            <a:spLocks noGrp="1"/>
          </p:cNvSpPr>
          <p:nvPr>
            <p:ph type="sldNum" sz="quarter" idx="12"/>
          </p:nvPr>
        </p:nvSpPr>
        <p:spPr/>
        <p:txBody>
          <a:bodyPr/>
          <a:lstStyle/>
          <a:p>
            <a:fld id="{41E0D066-9582-49E0-9F2C-9CED6AA2A396}"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7C3A134-F1C3-464B-BF47-54DC2DE08F52}" type="datetimeFigureOut">
              <a:rPr lang="en-US" smtClean="0"/>
              <a:t>6/20/2012</a:t>
            </a:fld>
            <a:endParaRPr lang="en-US"/>
          </a:p>
        </p:txBody>
      </p:sp>
      <p:sp>
        <p:nvSpPr>
          <p:cNvPr id="5" name="Footer Placeholder 4"/>
          <p:cNvSpPr>
            <a:spLocks noGrp="1"/>
          </p:cNvSpPr>
          <p:nvPr>
            <p:ph type="ftr" sz="quarter" idx="11"/>
          </p:nvPr>
        </p:nvSpPr>
        <p:spPr/>
        <p:txBody>
          <a:bodyPr/>
          <a:lstStyle/>
          <a:p>
            <a:r>
              <a:rPr lang="en-US" smtClean="0"/>
              <a:t>CMPTR</a:t>
            </a:r>
            <a:endParaRPr lang="en-US"/>
          </a:p>
        </p:txBody>
      </p:sp>
      <p:sp>
        <p:nvSpPr>
          <p:cNvPr id="6" name="Slide Number Placeholder 5"/>
          <p:cNvSpPr>
            <a:spLocks noGrp="1"/>
          </p:cNvSpPr>
          <p:nvPr>
            <p:ph type="sldNum" sz="quarter" idx="12"/>
          </p:nvPr>
        </p:nvSpPr>
        <p:spPr/>
        <p:txBody>
          <a:bodyPr/>
          <a:lstStyle/>
          <a:p>
            <a:fld id="{41E0D066-9582-49E0-9F2C-9CED6AA2A396}"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7C3A134-F1C3-464B-BF47-54DC2DE08F52}" type="datetimeFigureOut">
              <a:rPr lang="en-US" smtClean="0"/>
              <a:t>6/20/2012</a:t>
            </a:fld>
            <a:endParaRPr lang="en-US"/>
          </a:p>
        </p:txBody>
      </p:sp>
      <p:sp>
        <p:nvSpPr>
          <p:cNvPr id="6" name="Footer Placeholder 5"/>
          <p:cNvSpPr>
            <a:spLocks noGrp="1"/>
          </p:cNvSpPr>
          <p:nvPr>
            <p:ph type="ftr" sz="quarter" idx="11"/>
          </p:nvPr>
        </p:nvSpPr>
        <p:spPr/>
        <p:txBody>
          <a:bodyPr/>
          <a:lstStyle/>
          <a:p>
            <a:r>
              <a:rPr lang="en-US" smtClean="0"/>
              <a:t>CMPTR</a:t>
            </a:r>
            <a:endParaRPr lang="en-US"/>
          </a:p>
        </p:txBody>
      </p:sp>
      <p:sp>
        <p:nvSpPr>
          <p:cNvPr id="7" name="Slide Number Placeholder 6"/>
          <p:cNvSpPr>
            <a:spLocks noGrp="1"/>
          </p:cNvSpPr>
          <p:nvPr>
            <p:ph type="sldNum" sz="quarter" idx="12"/>
          </p:nvPr>
        </p:nvSpPr>
        <p:spPr/>
        <p:txBody>
          <a:bodyPr/>
          <a:lstStyle/>
          <a:p>
            <a:fld id="{41E0D066-9582-49E0-9F2C-9CED6AA2A396}"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D7C3A134-F1C3-464B-BF47-54DC2DE08F52}" type="datetimeFigureOut">
              <a:rPr lang="en-US" smtClean="0"/>
              <a:t>6/20/2012</a:t>
            </a:fld>
            <a:endParaRPr lang="en-US"/>
          </a:p>
        </p:txBody>
      </p:sp>
      <p:sp>
        <p:nvSpPr>
          <p:cNvPr id="8" name="Footer Placeholder 7"/>
          <p:cNvSpPr>
            <a:spLocks noGrp="1"/>
          </p:cNvSpPr>
          <p:nvPr>
            <p:ph type="ftr" sz="quarter" idx="11"/>
          </p:nvPr>
        </p:nvSpPr>
        <p:spPr/>
        <p:txBody>
          <a:bodyPr/>
          <a:lstStyle/>
          <a:p>
            <a:r>
              <a:rPr lang="en-US" smtClean="0"/>
              <a:t>CMPTR</a:t>
            </a:r>
            <a:endParaRPr lang="en-US"/>
          </a:p>
        </p:txBody>
      </p:sp>
      <p:sp>
        <p:nvSpPr>
          <p:cNvPr id="9" name="Slide Number Placeholder 8"/>
          <p:cNvSpPr>
            <a:spLocks noGrp="1"/>
          </p:cNvSpPr>
          <p:nvPr>
            <p:ph type="sldNum" sz="quarter" idx="12"/>
          </p:nvPr>
        </p:nvSpPr>
        <p:spPr/>
        <p:txBody>
          <a:bodyPr/>
          <a:lstStyle/>
          <a:p>
            <a:fld id="{41E0D066-9582-49E0-9F2C-9CED6AA2A396}"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7C3A134-F1C3-464B-BF47-54DC2DE08F52}" type="datetimeFigureOut">
              <a:rPr lang="en-US" smtClean="0"/>
              <a:t>6/20/2012</a:t>
            </a:fld>
            <a:endParaRPr lang="en-US"/>
          </a:p>
        </p:txBody>
      </p:sp>
      <p:sp>
        <p:nvSpPr>
          <p:cNvPr id="4" name="Footer Placeholder 3"/>
          <p:cNvSpPr>
            <a:spLocks noGrp="1"/>
          </p:cNvSpPr>
          <p:nvPr>
            <p:ph type="ftr" sz="quarter" idx="11"/>
          </p:nvPr>
        </p:nvSpPr>
        <p:spPr/>
        <p:txBody>
          <a:bodyPr/>
          <a:lstStyle/>
          <a:p>
            <a:r>
              <a:rPr lang="en-US" smtClean="0"/>
              <a:t>CMPTR</a:t>
            </a:r>
            <a:endParaRPr lang="en-US"/>
          </a:p>
        </p:txBody>
      </p:sp>
      <p:sp>
        <p:nvSpPr>
          <p:cNvPr id="5" name="Slide Number Placeholder 4"/>
          <p:cNvSpPr>
            <a:spLocks noGrp="1"/>
          </p:cNvSpPr>
          <p:nvPr>
            <p:ph type="sldNum" sz="quarter" idx="12"/>
          </p:nvPr>
        </p:nvSpPr>
        <p:spPr/>
        <p:txBody>
          <a:bodyPr/>
          <a:lstStyle/>
          <a:p>
            <a:fld id="{41E0D066-9582-49E0-9F2C-9CED6AA2A39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r>
              <a:rPr lang="en-US" smtClean="0"/>
              <a:t>CMPTR</a:t>
            </a:r>
            <a:endParaRPr lang="en-US"/>
          </a:p>
        </p:txBody>
      </p:sp>
      <p:sp>
        <p:nvSpPr>
          <p:cNvPr id="6" name="Slide Number Placeholder 5"/>
          <p:cNvSpPr>
            <a:spLocks noGrp="1"/>
          </p:cNvSpPr>
          <p:nvPr>
            <p:ph type="sldNum" sz="quarter" idx="12"/>
          </p:nvPr>
        </p:nvSpPr>
        <p:spPr/>
        <p:txBody>
          <a:bodyPr/>
          <a:lstStyle/>
          <a:p>
            <a:fld id="{41E0D066-9582-49E0-9F2C-9CED6AA2A396}"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C3A134-F1C3-464B-BF47-54DC2DE08F52}" type="datetimeFigureOut">
              <a:rPr lang="en-US" smtClean="0"/>
              <a:t>6/20/2012</a:t>
            </a:fld>
            <a:endParaRPr lang="en-US"/>
          </a:p>
        </p:txBody>
      </p:sp>
      <p:sp>
        <p:nvSpPr>
          <p:cNvPr id="3" name="Footer Placeholder 2"/>
          <p:cNvSpPr>
            <a:spLocks noGrp="1"/>
          </p:cNvSpPr>
          <p:nvPr>
            <p:ph type="ftr" sz="quarter" idx="11"/>
          </p:nvPr>
        </p:nvSpPr>
        <p:spPr/>
        <p:txBody>
          <a:bodyPr/>
          <a:lstStyle/>
          <a:p>
            <a:r>
              <a:rPr lang="en-US" smtClean="0"/>
              <a:t>CMPTR</a:t>
            </a:r>
            <a:endParaRPr lang="en-US"/>
          </a:p>
        </p:txBody>
      </p:sp>
      <p:sp>
        <p:nvSpPr>
          <p:cNvPr id="4" name="Slide Number Placeholder 3"/>
          <p:cNvSpPr>
            <a:spLocks noGrp="1"/>
          </p:cNvSpPr>
          <p:nvPr>
            <p:ph type="sldNum" sz="quarter" idx="12"/>
          </p:nvPr>
        </p:nvSpPr>
        <p:spPr/>
        <p:txBody>
          <a:bodyPr/>
          <a:lstStyle/>
          <a:p>
            <a:fld id="{41E0D066-9582-49E0-9F2C-9CED6AA2A396}"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7C3A134-F1C3-464B-BF47-54DC2DE08F52}" type="datetimeFigureOut">
              <a:rPr lang="en-US" smtClean="0"/>
              <a:t>6/20/2012</a:t>
            </a:fld>
            <a:endParaRPr lang="en-US"/>
          </a:p>
        </p:txBody>
      </p:sp>
      <p:sp>
        <p:nvSpPr>
          <p:cNvPr id="6" name="Footer Placeholder 5"/>
          <p:cNvSpPr>
            <a:spLocks noGrp="1"/>
          </p:cNvSpPr>
          <p:nvPr>
            <p:ph type="ftr" sz="quarter" idx="11"/>
          </p:nvPr>
        </p:nvSpPr>
        <p:spPr/>
        <p:txBody>
          <a:bodyPr/>
          <a:lstStyle/>
          <a:p>
            <a:r>
              <a:rPr lang="en-US" smtClean="0"/>
              <a:t>CMPTR</a:t>
            </a:r>
            <a:endParaRPr lang="en-US"/>
          </a:p>
        </p:txBody>
      </p:sp>
      <p:sp>
        <p:nvSpPr>
          <p:cNvPr id="7" name="Slide Number Placeholder 6"/>
          <p:cNvSpPr>
            <a:spLocks noGrp="1"/>
          </p:cNvSpPr>
          <p:nvPr>
            <p:ph type="sldNum" sz="quarter" idx="12"/>
          </p:nvPr>
        </p:nvSpPr>
        <p:spPr/>
        <p:txBody>
          <a:bodyPr/>
          <a:lstStyle/>
          <a:p>
            <a:fld id="{41E0D066-9582-49E0-9F2C-9CED6AA2A396}"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D7C3A134-F1C3-464B-BF47-54DC2DE08F52}" type="datetimeFigureOut">
              <a:rPr lang="en-US" smtClean="0"/>
              <a:t>6/20/2012</a:t>
            </a:fld>
            <a:endParaRPr lang="en-US" dirty="0"/>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r>
              <a:rPr lang="en-US" smtClean="0"/>
              <a:t>CMPTR</a:t>
            </a:r>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41E0D066-9582-49E0-9F2C-9CED6AA2A396}"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7C3A134-F1C3-464B-BF47-54DC2DE08F52}" type="datetimeFigureOut">
              <a:rPr lang="en-US" smtClean="0"/>
              <a:t>6/20/2012</a:t>
            </a:fld>
            <a:endParaRPr lang="en-US"/>
          </a:p>
        </p:txBody>
      </p:sp>
      <p:sp>
        <p:nvSpPr>
          <p:cNvPr id="5" name="Footer Placeholder 4"/>
          <p:cNvSpPr>
            <a:spLocks noGrp="1"/>
          </p:cNvSpPr>
          <p:nvPr>
            <p:ph type="ftr" sz="quarter" idx="11"/>
          </p:nvPr>
        </p:nvSpPr>
        <p:spPr/>
        <p:txBody>
          <a:bodyPr/>
          <a:lstStyle/>
          <a:p>
            <a:r>
              <a:rPr lang="en-US" smtClean="0"/>
              <a:t>CMPTR</a:t>
            </a:r>
            <a:endParaRPr lang="en-US"/>
          </a:p>
        </p:txBody>
      </p:sp>
      <p:sp>
        <p:nvSpPr>
          <p:cNvPr id="6" name="Slide Number Placeholder 5"/>
          <p:cNvSpPr>
            <a:spLocks noGrp="1"/>
          </p:cNvSpPr>
          <p:nvPr>
            <p:ph type="sldNum" sz="quarter" idx="12"/>
          </p:nvPr>
        </p:nvSpPr>
        <p:spPr/>
        <p:txBody>
          <a:bodyPr/>
          <a:lstStyle/>
          <a:p>
            <a:fld id="{41E0D066-9582-49E0-9F2C-9CED6AA2A396}"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7C3A134-F1C3-464B-BF47-54DC2DE08F52}" type="datetimeFigureOut">
              <a:rPr lang="en-US" smtClean="0"/>
              <a:t>6/20/2012</a:t>
            </a:fld>
            <a:endParaRPr lang="en-US"/>
          </a:p>
        </p:txBody>
      </p:sp>
      <p:sp>
        <p:nvSpPr>
          <p:cNvPr id="5" name="Footer Placeholder 4"/>
          <p:cNvSpPr>
            <a:spLocks noGrp="1"/>
          </p:cNvSpPr>
          <p:nvPr>
            <p:ph type="ftr" sz="quarter" idx="11"/>
          </p:nvPr>
        </p:nvSpPr>
        <p:spPr>
          <a:xfrm>
            <a:off x="2640597" y="6377459"/>
            <a:ext cx="3836404" cy="365125"/>
          </a:xfrm>
        </p:spPr>
        <p:txBody>
          <a:bodyPr/>
          <a:lstStyle/>
          <a:p>
            <a:r>
              <a:rPr lang="en-US" smtClean="0"/>
              <a:t>CMPTR</a:t>
            </a:r>
            <a:endParaRPr lang="en-US"/>
          </a:p>
        </p:txBody>
      </p:sp>
      <p:sp>
        <p:nvSpPr>
          <p:cNvPr id="6" name="Slide Number Placeholder 5"/>
          <p:cNvSpPr>
            <a:spLocks noGrp="1"/>
          </p:cNvSpPr>
          <p:nvPr>
            <p:ph type="sldNum" sz="quarter" idx="12"/>
          </p:nvPr>
        </p:nvSpPr>
        <p:spPr/>
        <p:txBody>
          <a:bodyPr/>
          <a:lstStyle/>
          <a:p>
            <a:fld id="{41E0D066-9582-49E0-9F2C-9CED6AA2A39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800600"/>
          </a:xfrm>
        </p:spPr>
        <p:txBody>
          <a:bodyPr>
            <a:normAutofit/>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800600"/>
          </a:xfrm>
        </p:spPr>
        <p:txBody>
          <a:bodyPr>
            <a:normAutofit/>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11"/>
          </p:nvPr>
        </p:nvSpPr>
        <p:spPr>
          <a:ln w="3175">
            <a:noFill/>
          </a:ln>
          <a:effectLst/>
        </p:spPr>
        <p:style>
          <a:lnRef idx="2">
            <a:schemeClr val="accent5"/>
          </a:lnRef>
          <a:fillRef idx="1">
            <a:schemeClr val="lt1"/>
          </a:fillRef>
          <a:effectRef idx="0">
            <a:schemeClr val="accent5"/>
          </a:effectRef>
          <a:fontRef idx="none"/>
        </p:style>
        <p:txBody>
          <a:bodyPr/>
          <a:lstStyle/>
          <a:p>
            <a:r>
              <a:rPr lang="en-US" smtClean="0"/>
              <a:t>CMPTR</a:t>
            </a:r>
            <a:endParaRPr lang="en-US"/>
          </a:p>
        </p:txBody>
      </p:sp>
      <p:sp>
        <p:nvSpPr>
          <p:cNvPr id="7" name="Slide Number Placeholder 6"/>
          <p:cNvSpPr>
            <a:spLocks noGrp="1"/>
          </p:cNvSpPr>
          <p:nvPr>
            <p:ph type="sldNum" sz="quarter" idx="12"/>
          </p:nvPr>
        </p:nvSpPr>
        <p:spPr>
          <a:ln w="3175">
            <a:noFill/>
          </a:ln>
          <a:effectLst/>
        </p:spPr>
        <p:style>
          <a:lnRef idx="2">
            <a:schemeClr val="accent5"/>
          </a:lnRef>
          <a:fillRef idx="1">
            <a:schemeClr val="lt1"/>
          </a:fillRef>
          <a:effectRef idx="0">
            <a:schemeClr val="accent5"/>
          </a:effectRef>
          <a:fontRef idx="none"/>
        </p:style>
        <p:txBody>
          <a:bodyPr/>
          <a:lstStyle/>
          <a:p>
            <a:fld id="{41E0D066-9582-49E0-9F2C-9CED6AA2A39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225925"/>
          </a:xfrm>
        </p:spPr>
        <p:txBody>
          <a:bodyPr>
            <a:normAutofit/>
          </a:bodyPr>
          <a:lstStyle>
            <a:lvl1pPr>
              <a:defRPr sz="2400"/>
            </a:lvl1pPr>
            <a:lvl2pPr>
              <a:defRPr sz="2400"/>
            </a:lvl2pPr>
            <a:lvl3pPr>
              <a:defRPr sz="2400"/>
            </a:lvl3pPr>
            <a:lvl4pPr>
              <a:defRPr sz="2400"/>
            </a:lvl4pPr>
            <a:lvl5pPr>
              <a:defRPr sz="2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225925"/>
          </a:xfrm>
        </p:spPr>
        <p:txBody>
          <a:bodyPr>
            <a:normAutofit/>
          </a:bodyPr>
          <a:lstStyle>
            <a:lvl1pPr>
              <a:defRPr sz="2400"/>
            </a:lvl1pPr>
            <a:lvl2pPr>
              <a:defRPr sz="2400"/>
            </a:lvl2pPr>
            <a:lvl3pPr>
              <a:defRPr sz="2400"/>
            </a:lvl3pPr>
            <a:lvl4pPr>
              <a:defRPr sz="2400"/>
            </a:lvl4pPr>
            <a:lvl5pPr>
              <a:defRPr sz="2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p:txBody>
          <a:bodyPr/>
          <a:lstStyle/>
          <a:p>
            <a:r>
              <a:rPr lang="en-US" smtClean="0"/>
              <a:t>CMPTR</a:t>
            </a:r>
            <a:endParaRPr lang="en-US"/>
          </a:p>
        </p:txBody>
      </p:sp>
      <p:sp>
        <p:nvSpPr>
          <p:cNvPr id="9" name="Slide Number Placeholder 8"/>
          <p:cNvSpPr>
            <a:spLocks noGrp="1"/>
          </p:cNvSpPr>
          <p:nvPr>
            <p:ph type="sldNum" sz="quarter" idx="12"/>
          </p:nvPr>
        </p:nvSpPr>
        <p:spPr/>
        <p:txBody>
          <a:bodyPr/>
          <a:lstStyle/>
          <a:p>
            <a:fld id="{41E0D066-9582-49E0-9F2C-9CED6AA2A39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r>
              <a:rPr lang="en-US" smtClean="0"/>
              <a:t>CMPTR</a:t>
            </a:r>
            <a:endParaRPr lang="en-US"/>
          </a:p>
        </p:txBody>
      </p:sp>
      <p:sp>
        <p:nvSpPr>
          <p:cNvPr id="5" name="Slide Number Placeholder 4"/>
          <p:cNvSpPr>
            <a:spLocks noGrp="1"/>
          </p:cNvSpPr>
          <p:nvPr>
            <p:ph type="sldNum" sz="quarter" idx="12"/>
          </p:nvPr>
        </p:nvSpPr>
        <p:spPr/>
        <p:txBody>
          <a:bodyPr/>
          <a:lstStyle/>
          <a:p>
            <a:fld id="{41E0D066-9582-49E0-9F2C-9CED6AA2A39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559175"/>
            <a:ext cx="7772400" cy="1470025"/>
          </a:xfrm>
          <a:noFill/>
          <a:ln>
            <a:noFill/>
          </a:ln>
        </p:spPr>
        <p:txBody>
          <a:bodyPr/>
          <a:lstStyle>
            <a:lvl1pPr algn="ctr">
              <a:defRPr b="0" cap="none" spc="0">
                <a:ln>
                  <a:noFill/>
                </a:ln>
                <a:solidFill>
                  <a:srgbClr val="2DC6D6"/>
                </a:solidFill>
                <a:effectLst/>
                <a:latin typeface="Arial Black" pitchFamily="34" charset="0"/>
                <a:cs typeface="Microsoft Sans Serif" pitchFamily="34" charset="0"/>
              </a:defRPr>
            </a:lvl1pPr>
          </a:lstStyle>
          <a:p>
            <a:r>
              <a:rPr lang="en-US" smtClean="0"/>
              <a:t>Click to edit Master title style</a:t>
            </a:r>
            <a:endParaRPr lang="en-US"/>
          </a:p>
        </p:txBody>
      </p:sp>
      <p:pic>
        <p:nvPicPr>
          <p:cNvPr id="4" name="Picture 3" descr="CMPTR.jpg"/>
          <p:cNvPicPr>
            <a:picLocks noChangeAspect="1"/>
          </p:cNvPicPr>
          <p:nvPr userDrawn="1"/>
        </p:nvPicPr>
        <p:blipFill>
          <a:blip r:embed="rId2" cstate="print"/>
          <a:stretch>
            <a:fillRect/>
          </a:stretch>
        </p:blipFill>
        <p:spPr>
          <a:xfrm>
            <a:off x="2743200" y="461772"/>
            <a:ext cx="3453384" cy="3348228"/>
          </a:xfrm>
          <a:prstGeom prst="rect">
            <a:avLst/>
          </a:prstGeom>
        </p:spPr>
      </p:pic>
      <p:sp>
        <p:nvSpPr>
          <p:cNvPr id="5" name="Rounded Rectangle 4"/>
          <p:cNvSpPr/>
          <p:nvPr userDrawn="1"/>
        </p:nvSpPr>
        <p:spPr>
          <a:xfrm>
            <a:off x="76200" y="76200"/>
            <a:ext cx="8991600" cy="6629400"/>
          </a:xfrm>
          <a:prstGeom prst="roundRect">
            <a:avLst/>
          </a:prstGeom>
          <a:noFill/>
          <a:ln>
            <a:solidFill>
              <a:srgbClr val="2DC6D6"/>
            </a:solidFill>
          </a:ln>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CMPTR</a:t>
            </a:r>
            <a:endParaRPr lang="en-US"/>
          </a:p>
        </p:txBody>
      </p:sp>
      <p:sp>
        <p:nvSpPr>
          <p:cNvPr id="4" name="Slide Number Placeholder 3"/>
          <p:cNvSpPr>
            <a:spLocks noGrp="1"/>
          </p:cNvSpPr>
          <p:nvPr>
            <p:ph type="sldNum" sz="quarter" idx="12"/>
          </p:nvPr>
        </p:nvSpPr>
        <p:spPr/>
        <p:txBody>
          <a:bodyPr/>
          <a:lstStyle/>
          <a:p>
            <a:fld id="{41E0D066-9582-49E0-9F2C-9CED6AA2A39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6127750"/>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9657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US" smtClean="0"/>
              <a:t>CMPTR</a:t>
            </a:r>
            <a:endParaRPr lang="en-US"/>
          </a:p>
        </p:txBody>
      </p:sp>
      <p:sp>
        <p:nvSpPr>
          <p:cNvPr id="7" name="Slide Number Placeholder 6"/>
          <p:cNvSpPr>
            <a:spLocks noGrp="1"/>
          </p:cNvSpPr>
          <p:nvPr>
            <p:ph type="sldNum" sz="quarter" idx="12"/>
          </p:nvPr>
        </p:nvSpPr>
        <p:spPr/>
        <p:txBody>
          <a:bodyPr/>
          <a:lstStyle/>
          <a:p>
            <a:fld id="{41E0D066-9582-49E0-9F2C-9CED6AA2A39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US" smtClean="0"/>
              <a:t>CMPTR</a:t>
            </a:r>
            <a:endParaRPr lang="en-US"/>
          </a:p>
        </p:txBody>
      </p:sp>
      <p:sp>
        <p:nvSpPr>
          <p:cNvPr id="7" name="Slide Number Placeholder 6"/>
          <p:cNvSpPr>
            <a:spLocks noGrp="1"/>
          </p:cNvSpPr>
          <p:nvPr>
            <p:ph type="sldNum" sz="quarter" idx="12"/>
          </p:nvPr>
        </p:nvSpPr>
        <p:spPr/>
        <p:txBody>
          <a:bodyPr/>
          <a:lstStyle/>
          <a:p>
            <a:fld id="{41E0D066-9582-49E0-9F2C-9CED6AA2A39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oundRect">
            <a:avLst/>
          </a:prstGeom>
          <a:ln>
            <a:solidFill>
              <a:srgbClr val="2DC6D6"/>
            </a:solidFill>
          </a:ln>
        </p:spPr>
        <p:style>
          <a:lnRef idx="2">
            <a:schemeClr val="accent3"/>
          </a:lnRef>
          <a:fillRef idx="1">
            <a:schemeClr val="lt1"/>
          </a:fillRef>
          <a:effectRef idx="0">
            <a:schemeClr val="accent3"/>
          </a:effectRef>
          <a:fontRef idx="none"/>
        </p:style>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5240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457200" y="6477000"/>
            <a:ext cx="7010400" cy="244475"/>
          </a:xfrm>
          <a:prstGeom prst="rect">
            <a:avLst/>
          </a:prstGeom>
          <a:ln w="3175">
            <a:noFill/>
          </a:ln>
          <a:effectLst/>
        </p:spPr>
        <p:style>
          <a:lnRef idx="2">
            <a:schemeClr val="accent5"/>
          </a:lnRef>
          <a:fillRef idx="1">
            <a:schemeClr val="lt1"/>
          </a:fillRef>
          <a:effectRef idx="0">
            <a:schemeClr val="accent5"/>
          </a:effectRef>
          <a:fontRef idx="none"/>
        </p:style>
        <p:txBody>
          <a:bodyPr vert="horz" lIns="91440" tIns="45720" rIns="91440" bIns="45720" rtlCol="0" anchor="ctr"/>
          <a:lstStyle>
            <a:lvl1pPr algn="l">
              <a:defRPr sz="1200">
                <a:solidFill>
                  <a:srgbClr val="2DC6D6"/>
                </a:solidFill>
                <a:latin typeface="Arial Black" pitchFamily="34" charset="0"/>
              </a:defRPr>
            </a:lvl1pPr>
          </a:lstStyle>
          <a:p>
            <a:r>
              <a:rPr lang="en-US" smtClean="0"/>
              <a:t>CMPTR: Chapter 00, Chapter Title</a:t>
            </a:r>
            <a:endParaRPr lang="en-US" dirty="0"/>
          </a:p>
        </p:txBody>
      </p:sp>
      <p:sp>
        <p:nvSpPr>
          <p:cNvPr id="6" name="Slide Number Placeholder 5"/>
          <p:cNvSpPr>
            <a:spLocks noGrp="1"/>
          </p:cNvSpPr>
          <p:nvPr>
            <p:ph type="sldNum" sz="quarter" idx="4"/>
          </p:nvPr>
        </p:nvSpPr>
        <p:spPr>
          <a:xfrm>
            <a:off x="7924800" y="6477000"/>
            <a:ext cx="762000" cy="244475"/>
          </a:xfrm>
          <a:prstGeom prst="rect">
            <a:avLst/>
          </a:prstGeom>
          <a:ln w="3175">
            <a:noFill/>
          </a:ln>
          <a:effectLst/>
        </p:spPr>
        <p:style>
          <a:lnRef idx="2">
            <a:schemeClr val="accent5"/>
          </a:lnRef>
          <a:fillRef idx="1">
            <a:schemeClr val="lt1"/>
          </a:fillRef>
          <a:effectRef idx="0">
            <a:schemeClr val="accent5"/>
          </a:effectRef>
          <a:fontRef idx="none"/>
        </p:style>
        <p:txBody>
          <a:bodyPr vert="horz" lIns="91440" tIns="45720" rIns="91440" bIns="45720" rtlCol="0" anchor="ctr"/>
          <a:lstStyle>
            <a:lvl1pPr algn="r">
              <a:defRPr sz="1200">
                <a:solidFill>
                  <a:srgbClr val="2DC6D6"/>
                </a:solidFill>
                <a:latin typeface="Arial Black" pitchFamily="34" charset="0"/>
              </a:defRPr>
            </a:lvl1pPr>
          </a:lstStyle>
          <a:p>
            <a:fld id="{41E0D066-9582-49E0-9F2C-9CED6AA2A396}"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49" r:id="rId13"/>
  </p:sldLayoutIdLst>
  <p:hf hdr="0" dt="0"/>
  <p:txStyles>
    <p:titleStyle>
      <a:lvl1pPr algn="l" defTabSz="914400" rtl="0" eaLnBrk="1" latinLnBrk="0" hangingPunct="1">
        <a:spcBef>
          <a:spcPct val="0"/>
        </a:spcBef>
        <a:buNone/>
        <a:defRPr sz="3600" kern="1200">
          <a:solidFill>
            <a:schemeClr val="tx1"/>
          </a:solidFill>
          <a:latin typeface="Arial Black"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D7C3A134-F1C3-464B-BF47-54DC2DE08F52}" type="datetimeFigureOut">
              <a:rPr lang="en-US" smtClean="0"/>
              <a:t>6/20/2012</a:t>
            </a:fld>
            <a:endParaRPr lang="en-US" dirty="0"/>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r>
              <a:rPr lang="en-US" smtClean="0"/>
              <a:t>CMPTR: Chapter 00, Chapter Title</a:t>
            </a:r>
            <a:endParaRPr lang="en-US" dirty="0"/>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41E0D066-9582-49E0-9F2C-9CED6AA2A396}"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dt="0"/>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5.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5.xml"/><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76200"/>
            <a:ext cx="8077200" cy="758952"/>
          </a:xfrm>
        </p:spPr>
        <p:txBody>
          <a:bodyPr>
            <a:normAutofit fontScale="90000"/>
          </a:bodyPr>
          <a:lstStyle/>
          <a:p>
            <a:r>
              <a:rPr lang="en-US" dirty="0"/>
              <a:t>Chapter 6</a:t>
            </a:r>
            <a:br>
              <a:rPr lang="en-US" dirty="0"/>
            </a:br>
            <a:endParaRPr lang="en-US" dirty="0"/>
          </a:p>
        </p:txBody>
      </p:sp>
      <p:sp>
        <p:nvSpPr>
          <p:cNvPr id="3" name="Subtitle 2"/>
          <p:cNvSpPr>
            <a:spLocks noGrp="1"/>
          </p:cNvSpPr>
          <p:nvPr>
            <p:ph type="subTitle" idx="1"/>
          </p:nvPr>
        </p:nvSpPr>
        <p:spPr>
          <a:xfrm>
            <a:off x="152400" y="762000"/>
            <a:ext cx="8077200" cy="432816"/>
          </a:xfrm>
        </p:spPr>
        <p:txBody>
          <a:bodyPr>
            <a:normAutofit/>
          </a:bodyPr>
          <a:lstStyle/>
          <a:p>
            <a:r>
              <a:rPr lang="en-US" sz="2800" dirty="0"/>
              <a:t>Network and Internet Security and Privacy</a:t>
            </a:r>
          </a:p>
        </p:txBody>
      </p:sp>
    </p:spTree>
    <p:extLst>
      <p:ext uri="{BB962C8B-B14F-4D97-AF65-F5344CB8AC3E}">
        <p14:creationId xmlns:p14="http://schemas.microsoft.com/office/powerpoint/2010/main" val="14468073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solidFill>
                  <a:srgbClr val="00B0F0"/>
                </a:solidFill>
              </a:rPr>
              <a:t>Anti-virus Programs</a:t>
            </a:r>
            <a:endParaRPr lang="en-US" dirty="0">
              <a:solidFill>
                <a:srgbClr val="00B0F0"/>
              </a:solidFill>
            </a:endParaRPr>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209800"/>
            <a:ext cx="5372100" cy="4043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81000" y="1600200"/>
            <a:ext cx="4778872" cy="523220"/>
          </a:xfrm>
          <a:prstGeom prst="rect">
            <a:avLst/>
          </a:prstGeom>
          <a:noFill/>
        </p:spPr>
        <p:txBody>
          <a:bodyPr wrap="none" rtlCol="0">
            <a:spAutoFit/>
          </a:bodyPr>
          <a:lstStyle/>
          <a:p>
            <a:r>
              <a:rPr lang="en-US" sz="2800" dirty="0" smtClean="0"/>
              <a:t>Windows Security Essentials</a:t>
            </a:r>
            <a:endParaRPr lang="en-US" sz="2800" dirty="0"/>
          </a:p>
        </p:txBody>
      </p:sp>
      <p:sp>
        <p:nvSpPr>
          <p:cNvPr id="3" name="Rectangle 2"/>
          <p:cNvSpPr/>
          <p:nvPr/>
        </p:nvSpPr>
        <p:spPr>
          <a:xfrm>
            <a:off x="762000" y="4800600"/>
            <a:ext cx="4495800" cy="533400"/>
          </a:xfrm>
          <a:prstGeom prst="rect">
            <a:avLst/>
          </a:prstGeom>
          <a:solidFill>
            <a:srgbClr val="00B0F0">
              <a:alpha val="29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5999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rgbClr val="00B0F0"/>
                </a:solidFill>
              </a:rPr>
              <a:t>Firewall</a:t>
            </a:r>
            <a:endParaRPr lang="en-US" dirty="0">
              <a:solidFill>
                <a:srgbClr val="00B0F0"/>
              </a:solidFill>
            </a:endParaRPr>
          </a:p>
        </p:txBody>
      </p:sp>
      <p:sp>
        <p:nvSpPr>
          <p:cNvPr id="3" name="Content Placeholder 2"/>
          <p:cNvSpPr>
            <a:spLocks noGrp="1"/>
          </p:cNvSpPr>
          <p:nvPr>
            <p:ph idx="1"/>
          </p:nvPr>
        </p:nvSpPr>
        <p:spPr>
          <a:xfrm>
            <a:off x="457200" y="1775191"/>
            <a:ext cx="8229600" cy="1653809"/>
          </a:xfrm>
        </p:spPr>
        <p:txBody>
          <a:bodyPr/>
          <a:lstStyle/>
          <a:p>
            <a:r>
              <a:rPr lang="en-US" sz="2400" dirty="0" smtClean="0"/>
              <a:t>A computer firewall limits the data that can pass through it and protects a networked server or client machine from damage by unauthorized users.</a:t>
            </a:r>
          </a:p>
          <a:p>
            <a:r>
              <a:rPr lang="en-US" sz="2400" dirty="0" smtClean="0"/>
              <a:t>Firewalls can be either hardware or software-based.</a:t>
            </a:r>
          </a:p>
          <a:p>
            <a:pPr lvl="1"/>
            <a:endParaRPr lang="en-US" sz="2000"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446237"/>
            <a:ext cx="7515225" cy="3071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04535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fade">
                                      <p:cBhvr>
                                        <p:cTn id="15"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solidFill>
                  <a:srgbClr val="00B0F0"/>
                </a:solidFill>
              </a:rPr>
              <a:t>Firewall</a:t>
            </a:r>
            <a:endParaRPr lang="en-US" dirty="0">
              <a:solidFill>
                <a:srgbClr val="00B0F0"/>
              </a:solidFill>
            </a:endParaRPr>
          </a:p>
        </p:txBody>
      </p:sp>
      <p:pic>
        <p:nvPicPr>
          <p:cNvPr id="22531" name="Picture 5" descr="firewall0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676400"/>
            <a:ext cx="82359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89620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hangingPunct="1">
              <a:defRPr/>
            </a:pPr>
            <a:r>
              <a:rPr lang="en-US" dirty="0" smtClean="0">
                <a:solidFill>
                  <a:srgbClr val="00B0F0"/>
                </a:solidFill>
              </a:rPr>
              <a:t>User Names and Passwords</a:t>
            </a:r>
            <a:endParaRPr lang="en-US" dirty="0">
              <a:solidFill>
                <a:srgbClr val="00B0F0"/>
              </a:solidFill>
            </a:endParaRPr>
          </a:p>
        </p:txBody>
      </p:sp>
      <p:sp>
        <p:nvSpPr>
          <p:cNvPr id="3" name="Content Placeholder 2"/>
          <p:cNvSpPr>
            <a:spLocks noGrp="1"/>
          </p:cNvSpPr>
          <p:nvPr>
            <p:ph idx="1"/>
          </p:nvPr>
        </p:nvSpPr>
        <p:spPr/>
        <p:txBody>
          <a:bodyPr/>
          <a:lstStyle/>
          <a:p>
            <a:pPr marL="438150" lvl="1" indent="-319088" eaLnBrk="1" hangingPunct="1">
              <a:spcBef>
                <a:spcPct val="0"/>
              </a:spcBef>
              <a:buClr>
                <a:schemeClr val="accent1"/>
              </a:buClr>
              <a:buSzPct val="80000"/>
              <a:buFont typeface="Wingdings 2" pitchFamily="18" charset="2"/>
              <a:buChar char=""/>
            </a:pPr>
            <a:r>
              <a:rPr lang="en-US" dirty="0" smtClean="0"/>
              <a:t>User name - Unique combination of characters that identifies user</a:t>
            </a:r>
          </a:p>
          <a:p>
            <a:pPr eaLnBrk="1" hangingPunct="1"/>
            <a:r>
              <a:rPr lang="en-US" sz="2800" dirty="0" smtClean="0"/>
              <a:t>Password is private combination of characters associated with the user name that allows access to computer resources</a:t>
            </a:r>
          </a:p>
          <a:p>
            <a:pPr eaLnBrk="1" hangingPunct="1"/>
            <a:endParaRPr lang="en-US" sz="2800" dirty="0" smtClean="0"/>
          </a:p>
        </p:txBody>
      </p:sp>
    </p:spTree>
    <p:extLst>
      <p:ext uri="{BB962C8B-B14F-4D97-AF65-F5344CB8AC3E}">
        <p14:creationId xmlns:p14="http://schemas.microsoft.com/office/powerpoint/2010/main" val="13054954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hangingPunct="1">
              <a:defRPr/>
            </a:pPr>
            <a:r>
              <a:rPr lang="en-US" dirty="0" smtClean="0">
                <a:solidFill>
                  <a:srgbClr val="00B0F0"/>
                </a:solidFill>
              </a:rPr>
              <a:t>User Names and Passwords</a:t>
            </a:r>
            <a:endParaRPr lang="en-US" dirty="0">
              <a:solidFill>
                <a:srgbClr val="00B0F0"/>
              </a:solidFill>
            </a:endParaRPr>
          </a:p>
        </p:txBody>
      </p:sp>
      <p:pic>
        <p:nvPicPr>
          <p:cNvPr id="24579" name="Picture 14" descr="fig11_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0"/>
            <a:ext cx="8574088"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82539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rgbClr val="00B0F0"/>
                </a:solidFill>
              </a:rPr>
              <a:t>Protecting </a:t>
            </a:r>
            <a:r>
              <a:rPr lang="en-US" sz="3200" dirty="0" smtClean="0">
                <a:solidFill>
                  <a:srgbClr val="00B0F0"/>
                </a:solidFill>
              </a:rPr>
              <a:t> Your Information from Threats</a:t>
            </a:r>
            <a:endParaRPr lang="en-US" sz="3200" dirty="0">
              <a:solidFill>
                <a:srgbClr val="00B0F0"/>
              </a:solidFill>
            </a:endParaRPr>
          </a:p>
        </p:txBody>
      </p:sp>
      <p:sp>
        <p:nvSpPr>
          <p:cNvPr id="3" name="Content Placeholder 2"/>
          <p:cNvSpPr>
            <a:spLocks noGrp="1"/>
          </p:cNvSpPr>
          <p:nvPr>
            <p:ph idx="1"/>
          </p:nvPr>
        </p:nvSpPr>
        <p:spPr>
          <a:xfrm>
            <a:off x="457200" y="1775191"/>
            <a:ext cx="8229600" cy="5006609"/>
          </a:xfrm>
        </p:spPr>
        <p:txBody>
          <a:bodyPr>
            <a:normAutofit fontScale="92500" lnSpcReduction="20000"/>
          </a:bodyPr>
          <a:lstStyle/>
          <a:p>
            <a:r>
              <a:rPr lang="en-US" sz="2800" dirty="0">
                <a:latin typeface="Arial" pitchFamily="34" charset="0"/>
                <a:cs typeface="Arial" pitchFamily="34" charset="0"/>
              </a:rPr>
              <a:t>Keep in mind the following precautions when using </a:t>
            </a:r>
            <a:r>
              <a:rPr lang="en-US" sz="2800" dirty="0" smtClean="0">
                <a:latin typeface="Arial" pitchFamily="34" charset="0"/>
                <a:cs typeface="Arial" pitchFamily="34" charset="0"/>
              </a:rPr>
              <a:t>computers (both desk top and portable) </a:t>
            </a:r>
            <a:r>
              <a:rPr lang="en-US" sz="2800" dirty="0">
                <a:latin typeface="Arial" pitchFamily="34" charset="0"/>
                <a:cs typeface="Arial" pitchFamily="34" charset="0"/>
              </a:rPr>
              <a:t>and other mobile devices</a:t>
            </a:r>
            <a:r>
              <a:rPr lang="en-US" sz="2800" dirty="0" smtClean="0">
                <a:latin typeface="Arial" pitchFamily="34" charset="0"/>
                <a:cs typeface="Arial" pitchFamily="34" charset="0"/>
              </a:rPr>
              <a:t>:</a:t>
            </a:r>
          </a:p>
          <a:p>
            <a:pPr lvl="1"/>
            <a:r>
              <a:rPr lang="en-US" dirty="0" smtClean="0">
                <a:latin typeface="Arial" pitchFamily="34" charset="0"/>
                <a:cs typeface="Arial" pitchFamily="34" charset="0"/>
              </a:rPr>
              <a:t>Use only secure Wi-Fi connections, and </a:t>
            </a:r>
            <a:r>
              <a:rPr lang="en-US" dirty="0">
                <a:latin typeface="Arial" pitchFamily="34" charset="0"/>
                <a:cs typeface="Arial" pitchFamily="34" charset="0"/>
              </a:rPr>
              <a:t>disable Wi-Fi and Bluetooth when they are not needed.</a:t>
            </a:r>
            <a:endParaRPr lang="en-US" dirty="0" smtClean="0">
              <a:latin typeface="Arial" pitchFamily="34" charset="0"/>
              <a:cs typeface="Arial" pitchFamily="34" charset="0"/>
            </a:endParaRPr>
          </a:p>
          <a:p>
            <a:pPr lvl="1"/>
            <a:r>
              <a:rPr lang="en-US" dirty="0" smtClean="0">
                <a:latin typeface="Arial" pitchFamily="34" charset="0"/>
                <a:cs typeface="Arial" pitchFamily="34" charset="0"/>
              </a:rPr>
              <a:t>Don’t </a:t>
            </a:r>
            <a:r>
              <a:rPr lang="en-US" dirty="0">
                <a:latin typeface="Arial" pitchFamily="34" charset="0"/>
                <a:cs typeface="Arial" pitchFamily="34" charset="0"/>
              </a:rPr>
              <a:t>store usernames or passwords </a:t>
            </a:r>
            <a:r>
              <a:rPr lang="en-US" dirty="0" smtClean="0">
                <a:latin typeface="Arial" pitchFamily="34" charset="0"/>
                <a:cs typeface="Arial" pitchFamily="34" charset="0"/>
              </a:rPr>
              <a:t>attached </a:t>
            </a:r>
            <a:r>
              <a:rPr lang="en-US" dirty="0">
                <a:latin typeface="Arial" pitchFamily="34" charset="0"/>
                <a:cs typeface="Arial" pitchFamily="34" charset="0"/>
              </a:rPr>
              <a:t>to a computer or inside its case</a:t>
            </a:r>
            <a:r>
              <a:rPr lang="en-US" dirty="0" smtClean="0">
                <a:latin typeface="Arial" pitchFamily="34" charset="0"/>
                <a:cs typeface="Arial" pitchFamily="34" charset="0"/>
              </a:rPr>
              <a:t>.</a:t>
            </a:r>
          </a:p>
          <a:p>
            <a:pPr lvl="1"/>
            <a:r>
              <a:rPr lang="en-US" dirty="0" smtClean="0">
                <a:latin typeface="Arial" pitchFamily="34" charset="0"/>
                <a:cs typeface="Arial" pitchFamily="34" charset="0"/>
              </a:rPr>
              <a:t>Use </a:t>
            </a:r>
            <a:r>
              <a:rPr lang="en-US" dirty="0">
                <a:latin typeface="Arial" pitchFamily="34" charset="0"/>
                <a:cs typeface="Arial" pitchFamily="34" charset="0"/>
              </a:rPr>
              <a:t>a plain case to make a portable </a:t>
            </a:r>
            <a:r>
              <a:rPr lang="en-US" dirty="0" smtClean="0">
                <a:latin typeface="Arial" pitchFamily="34" charset="0"/>
                <a:cs typeface="Arial" pitchFamily="34" charset="0"/>
              </a:rPr>
              <a:t>computer </a:t>
            </a:r>
            <a:r>
              <a:rPr lang="en-US" dirty="0">
                <a:latin typeface="Arial" pitchFamily="34" charset="0"/>
                <a:cs typeface="Arial" pitchFamily="34" charset="0"/>
              </a:rPr>
              <a:t>less conspicuous</a:t>
            </a:r>
            <a:r>
              <a:rPr lang="en-US" dirty="0" smtClean="0">
                <a:latin typeface="Arial" pitchFamily="34" charset="0"/>
                <a:cs typeface="Arial" pitchFamily="34" charset="0"/>
              </a:rPr>
              <a:t>.</a:t>
            </a:r>
          </a:p>
          <a:p>
            <a:pPr lvl="1"/>
            <a:r>
              <a:rPr lang="en-US" dirty="0" smtClean="0">
                <a:latin typeface="Arial" pitchFamily="34" charset="0"/>
                <a:cs typeface="Arial" pitchFamily="34" charset="0"/>
              </a:rPr>
              <a:t>Use </a:t>
            </a:r>
            <a:r>
              <a:rPr lang="en-US" dirty="0">
                <a:latin typeface="Arial" pitchFamily="34" charset="0"/>
                <a:cs typeface="Arial" pitchFamily="34" charset="0"/>
              </a:rPr>
              <a:t>a cable lock to secure devices </a:t>
            </a:r>
            <a:r>
              <a:rPr lang="en-US" dirty="0" smtClean="0">
                <a:latin typeface="Arial" pitchFamily="34" charset="0"/>
                <a:cs typeface="Arial" pitchFamily="34" charset="0"/>
              </a:rPr>
              <a:t>to </a:t>
            </a:r>
            <a:r>
              <a:rPr lang="en-US" dirty="0">
                <a:latin typeface="Arial" pitchFamily="34" charset="0"/>
                <a:cs typeface="Arial" pitchFamily="34" charset="0"/>
              </a:rPr>
              <a:t>a desk or other object whenever </a:t>
            </a:r>
            <a:r>
              <a:rPr lang="en-US" dirty="0" smtClean="0">
                <a:latin typeface="Arial" pitchFamily="34" charset="0"/>
                <a:cs typeface="Arial" pitchFamily="34" charset="0"/>
              </a:rPr>
              <a:t>you </a:t>
            </a:r>
            <a:r>
              <a:rPr lang="en-US" dirty="0">
                <a:latin typeface="Arial" pitchFamily="34" charset="0"/>
                <a:cs typeface="Arial" pitchFamily="34" charset="0"/>
              </a:rPr>
              <a:t>must leave them unattended</a:t>
            </a:r>
            <a:r>
              <a:rPr lang="en-US" dirty="0" smtClean="0">
                <a:latin typeface="Arial" pitchFamily="34" charset="0"/>
                <a:cs typeface="Arial" pitchFamily="34" charset="0"/>
              </a:rPr>
              <a:t>.</a:t>
            </a:r>
          </a:p>
          <a:p>
            <a:pPr lvl="1"/>
            <a:r>
              <a:rPr lang="en-US" dirty="0">
                <a:latin typeface="Arial" pitchFamily="34" charset="0"/>
                <a:cs typeface="Arial" pitchFamily="34" charset="0"/>
              </a:rPr>
              <a:t>Regularly back up your data. </a:t>
            </a:r>
          </a:p>
          <a:p>
            <a:pPr lvl="1"/>
            <a:endParaRPr lang="en-US" dirty="0">
              <a:latin typeface="Arial" pitchFamily="34" charset="0"/>
              <a:cs typeface="Arial" pitchFamily="34" charset="0"/>
            </a:endParaRPr>
          </a:p>
        </p:txBody>
      </p:sp>
    </p:spTree>
    <p:extLst>
      <p:ext uri="{BB962C8B-B14F-4D97-AF65-F5344CB8AC3E}">
        <p14:creationId xmlns:p14="http://schemas.microsoft.com/office/powerpoint/2010/main" val="4242714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solidFill>
                  <a:srgbClr val="00B0F0"/>
                </a:solidFill>
              </a:rPr>
              <a:t>Backing up Your Data</a:t>
            </a:r>
            <a:endParaRPr lang="en-US" dirty="0">
              <a:solidFill>
                <a:srgbClr val="00B0F0"/>
              </a:solidFill>
            </a:endParaRPr>
          </a:p>
        </p:txBody>
      </p:sp>
      <p:sp>
        <p:nvSpPr>
          <p:cNvPr id="3" name="Content Placeholder 2"/>
          <p:cNvSpPr>
            <a:spLocks noGrp="1"/>
          </p:cNvSpPr>
          <p:nvPr>
            <p:ph idx="1"/>
          </p:nvPr>
        </p:nvSpPr>
        <p:spPr>
          <a:xfrm>
            <a:off x="457200" y="1775191"/>
            <a:ext cx="8229600" cy="2415809"/>
          </a:xfrm>
        </p:spPr>
        <p:txBody>
          <a:bodyPr>
            <a:normAutofit fontScale="92500" lnSpcReduction="10000"/>
          </a:bodyPr>
          <a:lstStyle/>
          <a:p>
            <a:pPr eaLnBrk="1" hangingPunct="1"/>
            <a:r>
              <a:rPr lang="en-US" sz="2800" dirty="0" smtClean="0">
                <a:latin typeface="Arial" pitchFamily="34" charset="0"/>
                <a:cs typeface="Arial" pitchFamily="34" charset="0"/>
              </a:rPr>
              <a:t>How important is your data?</a:t>
            </a:r>
          </a:p>
          <a:p>
            <a:pPr eaLnBrk="1" hangingPunct="1"/>
            <a:r>
              <a:rPr lang="en-US" sz="2800" dirty="0" smtClean="0">
                <a:latin typeface="Arial" pitchFamily="34" charset="0"/>
                <a:cs typeface="Arial" pitchFamily="34" charset="0"/>
              </a:rPr>
              <a:t>You can back up on a random basis on to CD/DVD/Blue Ray disks or attached hard drives.</a:t>
            </a:r>
          </a:p>
          <a:p>
            <a:pPr eaLnBrk="1" hangingPunct="1"/>
            <a:r>
              <a:rPr lang="en-US" sz="2800" dirty="0" smtClean="0">
                <a:latin typeface="Arial" pitchFamily="34" charset="0"/>
                <a:cs typeface="Arial" pitchFamily="34" charset="0"/>
              </a:rPr>
              <a:t>You can automate back up onto internal or external hard drives.</a:t>
            </a:r>
          </a:p>
          <a:p>
            <a:pPr eaLnBrk="1" hangingPunct="1"/>
            <a:r>
              <a:rPr lang="en-US" sz="2800" dirty="0" smtClean="0">
                <a:latin typeface="Arial" pitchFamily="34" charset="0"/>
                <a:cs typeface="Arial" pitchFamily="34" charset="0"/>
              </a:rPr>
              <a:t>You can use internet back up like cloud storage.</a:t>
            </a:r>
          </a:p>
        </p:txBody>
      </p:sp>
      <p:pic>
        <p:nvPicPr>
          <p:cNvPr id="2050" name="Picture 2" descr="http://1.bp.blogspot.com/-cs3brZ5Fcc8/T2X8JBlDyFI/AAAAAAAAAjY/OIQLOgn3FIw/s1600/cloud_storage-service-solution-cloud-computi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4191000"/>
            <a:ext cx="4373643" cy="2495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23080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050"/>
                                        </p:tgtEl>
                                        <p:attrNameLst>
                                          <p:attrName>style.visibility</p:attrName>
                                        </p:attrNameLst>
                                      </p:cBhvr>
                                      <p:to>
                                        <p:strVal val="visible"/>
                                      </p:to>
                                    </p:set>
                                    <p:animEffect transition="in" filter="fade">
                                      <p:cBhvr>
                                        <p:cTn id="25"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a:bodyPr>
          <a:lstStyle/>
          <a:p>
            <a:r>
              <a:rPr lang="en-US" dirty="0" smtClean="0">
                <a:solidFill>
                  <a:srgbClr val="00B0F0"/>
                </a:solidFill>
              </a:rPr>
              <a:t>Threats to Computer Hardware</a:t>
            </a:r>
            <a:endParaRPr lang="en-US" dirty="0">
              <a:solidFill>
                <a:srgbClr val="00B0F0"/>
              </a:solidFill>
            </a:endParaRPr>
          </a:p>
        </p:txBody>
      </p:sp>
      <p:sp>
        <p:nvSpPr>
          <p:cNvPr id="6" name="Content Placeholder 5"/>
          <p:cNvSpPr>
            <a:spLocks noGrp="1"/>
          </p:cNvSpPr>
          <p:nvPr>
            <p:ph sz="half" idx="1"/>
          </p:nvPr>
        </p:nvSpPr>
        <p:spPr>
          <a:xfrm>
            <a:off x="457200" y="1600200"/>
            <a:ext cx="8229600" cy="4572000"/>
          </a:xfrm>
        </p:spPr>
        <p:txBody>
          <a:bodyPr>
            <a:noAutofit/>
          </a:bodyPr>
          <a:lstStyle/>
          <a:p>
            <a:r>
              <a:rPr lang="en-US" dirty="0" smtClean="0">
                <a:latin typeface="Arial" pitchFamily="34" charset="0"/>
                <a:cs typeface="Arial" pitchFamily="34" charset="0"/>
              </a:rPr>
              <a:t>Hardware loss</a:t>
            </a:r>
          </a:p>
          <a:p>
            <a:r>
              <a:rPr lang="en-US" dirty="0" smtClean="0">
                <a:latin typeface="Arial" pitchFamily="34" charset="0"/>
                <a:cs typeface="Arial" pitchFamily="34" charset="0"/>
              </a:rPr>
              <a:t>Hardware theft</a:t>
            </a:r>
          </a:p>
          <a:p>
            <a:r>
              <a:rPr lang="en-US" dirty="0" smtClean="0">
                <a:latin typeface="Arial" pitchFamily="34" charset="0"/>
                <a:cs typeface="Arial" pitchFamily="34" charset="0"/>
              </a:rPr>
              <a:t>Component damage</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a:bodyPr>
          <a:lstStyle/>
          <a:p>
            <a:r>
              <a:rPr lang="en-US" dirty="0">
                <a:solidFill>
                  <a:srgbClr val="00B0F0"/>
                </a:solidFill>
              </a:rPr>
              <a:t>Threats to Computer Hardware</a:t>
            </a:r>
            <a:endParaRPr lang="en-US" dirty="0"/>
          </a:p>
        </p:txBody>
      </p:sp>
      <p:sp>
        <p:nvSpPr>
          <p:cNvPr id="6" name="Content Placeholder 5"/>
          <p:cNvSpPr>
            <a:spLocks noGrp="1"/>
          </p:cNvSpPr>
          <p:nvPr>
            <p:ph sz="half" idx="1"/>
          </p:nvPr>
        </p:nvSpPr>
        <p:spPr>
          <a:xfrm>
            <a:off x="457200" y="1600200"/>
            <a:ext cx="8229600" cy="4572000"/>
          </a:xfrm>
        </p:spPr>
        <p:txBody>
          <a:bodyPr>
            <a:noAutofit/>
          </a:bodyPr>
          <a:lstStyle/>
          <a:p>
            <a:r>
              <a:rPr lang="en-US" b="1" dirty="0" smtClean="0">
                <a:latin typeface="Arial" pitchFamily="34" charset="0"/>
                <a:cs typeface="Arial" pitchFamily="34" charset="0"/>
              </a:rPr>
              <a:t>System failure</a:t>
            </a:r>
            <a:r>
              <a:rPr lang="en-US" dirty="0" smtClean="0">
                <a:latin typeface="Arial" pitchFamily="34" charset="0"/>
                <a:cs typeface="Arial" pitchFamily="34" charset="0"/>
              </a:rPr>
              <a:t> is the complete malfunction of a computer system.</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solidFill>
                  <a:srgbClr val="00B0F0"/>
                </a:solidFill>
              </a:rPr>
              <a:t>Systems Failure</a:t>
            </a:r>
            <a:endParaRPr lang="en-US" dirty="0">
              <a:solidFill>
                <a:srgbClr val="00B0F0"/>
              </a:solidFill>
            </a:endParaRPr>
          </a:p>
        </p:txBody>
      </p:sp>
      <p:sp>
        <p:nvSpPr>
          <p:cNvPr id="3" name="Content Placeholder 2"/>
          <p:cNvSpPr>
            <a:spLocks noGrp="1"/>
          </p:cNvSpPr>
          <p:nvPr>
            <p:ph idx="1"/>
          </p:nvPr>
        </p:nvSpPr>
        <p:spPr/>
        <p:txBody>
          <a:bodyPr/>
          <a:lstStyle/>
          <a:p>
            <a:pPr eaLnBrk="1" hangingPunct="1"/>
            <a:r>
              <a:rPr lang="en-US" sz="2400" dirty="0" smtClean="0"/>
              <a:t>Prolonged malfunction of computer</a:t>
            </a:r>
          </a:p>
          <a:p>
            <a:pPr eaLnBrk="1" hangingPunct="1"/>
            <a:r>
              <a:rPr lang="en-US" sz="2400" dirty="0" smtClean="0"/>
              <a:t>Can cause loss of hardware, software, or data</a:t>
            </a:r>
          </a:p>
          <a:p>
            <a:pPr eaLnBrk="1" hangingPunct="1"/>
            <a:r>
              <a:rPr lang="en-US" sz="2400" dirty="0" smtClean="0"/>
              <a:t>Caused by aging hardware, natural disasters, malware, or electrical power disturbances</a:t>
            </a:r>
          </a:p>
          <a:p>
            <a:pPr eaLnBrk="1" hangingPunct="1"/>
            <a:r>
              <a:rPr lang="en-US" sz="2400" dirty="0" smtClean="0"/>
              <a:t>Electric power disturbances</a:t>
            </a:r>
          </a:p>
          <a:p>
            <a:pPr lvl="1" eaLnBrk="1" hangingPunct="1"/>
            <a:r>
              <a:rPr lang="en-US" sz="2000" dirty="0" smtClean="0"/>
              <a:t>Noise—unwanted electrical signal</a:t>
            </a:r>
          </a:p>
          <a:p>
            <a:pPr lvl="1" eaLnBrk="1" hangingPunct="1"/>
            <a:r>
              <a:rPr lang="en-US" sz="2000" dirty="0" smtClean="0"/>
              <a:t>Under-voltage—drop in electrical supply</a:t>
            </a:r>
          </a:p>
          <a:p>
            <a:pPr lvl="1" eaLnBrk="1" hangingPunct="1"/>
            <a:r>
              <a:rPr lang="en-US" sz="2000" dirty="0" smtClean="0"/>
              <a:t>Overvoltage or power surge—significant increase </a:t>
            </a:r>
            <a:br>
              <a:rPr lang="en-US" sz="2000" dirty="0" smtClean="0"/>
            </a:br>
            <a:r>
              <a:rPr lang="en-US" sz="2000" dirty="0" smtClean="0"/>
              <a:t>in electrical power</a:t>
            </a:r>
          </a:p>
          <a:p>
            <a:pPr lvl="1" eaLnBrk="1" hangingPunct="1"/>
            <a:endParaRPr lang="en-US" dirty="0" smtClean="0"/>
          </a:p>
          <a:p>
            <a:pPr lvl="1" eaLnBrk="1" hangingPunct="1"/>
            <a:endParaRPr lang="en-US" dirty="0" smtClean="0"/>
          </a:p>
          <a:p>
            <a:pPr lvl="1" eaLnBrk="1" hangingPunct="1"/>
            <a:endParaRPr lang="en-US" dirty="0" smtClean="0"/>
          </a:p>
          <a:p>
            <a:pPr eaLnBrk="1" hangingPunct="1"/>
            <a:endParaRPr lang="en-US" dirty="0" smtClean="0"/>
          </a:p>
          <a:p>
            <a:pPr eaLnBrk="1" hangingPunct="1"/>
            <a:endParaRPr lang="en-US" dirty="0" smtClean="0"/>
          </a:p>
        </p:txBody>
      </p:sp>
    </p:spTree>
    <p:extLst>
      <p:ext uri="{BB962C8B-B14F-4D97-AF65-F5344CB8AC3E}">
        <p14:creationId xmlns:p14="http://schemas.microsoft.com/office/powerpoint/2010/main" val="27635597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a:bodyPr>
          <a:lstStyle/>
          <a:p>
            <a:r>
              <a:rPr lang="en-US" dirty="0" smtClean="0">
                <a:solidFill>
                  <a:srgbClr val="00B0F0"/>
                </a:solidFill>
              </a:rPr>
              <a:t>Cyberbullying and Cyberstalking</a:t>
            </a:r>
            <a:endParaRPr lang="en-US" dirty="0">
              <a:solidFill>
                <a:srgbClr val="00B0F0"/>
              </a:solidFill>
            </a:endParaRPr>
          </a:p>
        </p:txBody>
      </p:sp>
      <p:sp>
        <p:nvSpPr>
          <p:cNvPr id="6" name="Content Placeholder 5"/>
          <p:cNvSpPr>
            <a:spLocks noGrp="1"/>
          </p:cNvSpPr>
          <p:nvPr>
            <p:ph sz="half" idx="1"/>
          </p:nvPr>
        </p:nvSpPr>
        <p:spPr>
          <a:xfrm>
            <a:off x="304800" y="1600200"/>
            <a:ext cx="8229600" cy="5105400"/>
          </a:xfrm>
        </p:spPr>
        <p:txBody>
          <a:bodyPr>
            <a:noAutofit/>
          </a:bodyPr>
          <a:lstStyle/>
          <a:p>
            <a:r>
              <a:rPr lang="en-US" sz="2400" dirty="0" smtClean="0">
                <a:latin typeface="Arial" pitchFamily="34" charset="0"/>
                <a:cs typeface="Arial" pitchFamily="34" charset="0"/>
              </a:rPr>
              <a:t>Two of the most common ways individuals are harassed online are</a:t>
            </a:r>
          </a:p>
          <a:p>
            <a:pPr lvl="1"/>
            <a:r>
              <a:rPr lang="en-US" b="1" dirty="0" err="1" smtClean="0">
                <a:latin typeface="Arial" pitchFamily="34" charset="0"/>
                <a:cs typeface="Arial" pitchFamily="34" charset="0"/>
              </a:rPr>
              <a:t>cyberbullying</a:t>
            </a:r>
            <a:r>
              <a:rPr lang="en-US" dirty="0" smtClean="0">
                <a:latin typeface="Arial" pitchFamily="34" charset="0"/>
                <a:cs typeface="Arial" pitchFamily="34" charset="0"/>
              </a:rPr>
              <a:t> – children or teenagers bullying other children or teenagers via the internet</a:t>
            </a:r>
          </a:p>
          <a:p>
            <a:pPr lvl="1"/>
            <a:r>
              <a:rPr lang="en-US" b="1" dirty="0" err="1" smtClean="0">
                <a:latin typeface="Arial" pitchFamily="34" charset="0"/>
                <a:cs typeface="Arial" pitchFamily="34" charset="0"/>
              </a:rPr>
              <a:t>Cyberstalking</a:t>
            </a:r>
            <a:r>
              <a:rPr lang="en-US" dirty="0" smtClean="0">
                <a:latin typeface="Arial" pitchFamily="34" charset="0"/>
                <a:cs typeface="Arial" pitchFamily="34" charset="0"/>
              </a:rPr>
              <a:t> – repeated threats or harassing behavior via the internet </a:t>
            </a:r>
          </a:p>
          <a:p>
            <a:r>
              <a:rPr lang="en-US" sz="2400" dirty="0">
                <a:latin typeface="Arial" pitchFamily="34" charset="0"/>
                <a:cs typeface="Arial" pitchFamily="34" charset="0"/>
              </a:rPr>
              <a:t>Although there are as yet no specific federal laws against </a:t>
            </a:r>
            <a:r>
              <a:rPr lang="en-US" sz="2400" dirty="0" err="1">
                <a:latin typeface="Arial" pitchFamily="34" charset="0"/>
                <a:cs typeface="Arial" pitchFamily="34" charset="0"/>
              </a:rPr>
              <a:t>cyberstalking</a:t>
            </a:r>
            <a:r>
              <a:rPr lang="en-US" sz="2400" dirty="0">
                <a:latin typeface="Arial" pitchFamily="34" charset="0"/>
                <a:cs typeface="Arial" pitchFamily="34" charset="0"/>
              </a:rPr>
              <a:t>, all states have made it illegal, and some federal laws do apply if the online actions include computer fraud or another type of computer crime, suggest a threat of personal injury, or involve sending obscene email messages</a:t>
            </a:r>
            <a:r>
              <a:rPr lang="en-US" sz="2400" dirty="0" smtClean="0">
                <a:latin typeface="Arial" pitchFamily="34" charset="0"/>
                <a:cs typeface="Arial" pitchFamily="34" charset="0"/>
              </a:rPr>
              <a:t>.</a:t>
            </a:r>
            <a:endParaRPr lang="en-US" sz="2400"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bldLvl="2"/>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solidFill>
                  <a:srgbClr val="00B0F0"/>
                </a:solidFill>
              </a:rPr>
              <a:t>Power Protection</a:t>
            </a:r>
            <a:endParaRPr lang="en-US" dirty="0">
              <a:solidFill>
                <a:srgbClr val="00B0F0"/>
              </a:solidFill>
            </a:endParaRPr>
          </a:p>
        </p:txBody>
      </p:sp>
      <p:sp>
        <p:nvSpPr>
          <p:cNvPr id="3" name="Content Placeholder 2"/>
          <p:cNvSpPr>
            <a:spLocks noGrp="1"/>
          </p:cNvSpPr>
          <p:nvPr>
            <p:ph idx="1"/>
          </p:nvPr>
        </p:nvSpPr>
        <p:spPr>
          <a:xfrm>
            <a:off x="457200" y="1774825"/>
            <a:ext cx="3733800" cy="4625975"/>
          </a:xfrm>
        </p:spPr>
        <p:txBody>
          <a:bodyPr/>
          <a:lstStyle/>
          <a:p>
            <a:pPr eaLnBrk="1" hangingPunct="1"/>
            <a:r>
              <a:rPr lang="en-US" sz="2400" smtClean="0"/>
              <a:t>Surge protector – protects equipment from noise and over voltage</a:t>
            </a:r>
          </a:p>
          <a:p>
            <a:pPr eaLnBrk="1" hangingPunct="1"/>
            <a:r>
              <a:rPr lang="en-US" sz="2400" smtClean="0"/>
              <a:t>Uninterruptible power supply (UPS) - protects equipment from noise and over voltage and under voltage.</a:t>
            </a:r>
          </a:p>
        </p:txBody>
      </p:sp>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981200"/>
            <a:ext cx="42672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1524000"/>
            <a:ext cx="2828925"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1895475"/>
            <a:ext cx="4286250" cy="450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93206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9698"/>
                                        </p:tgtEl>
                                        <p:attrNameLst>
                                          <p:attrName>style.visibility</p:attrName>
                                        </p:attrNameLst>
                                      </p:cBhvr>
                                      <p:to>
                                        <p:strVal val="visible"/>
                                      </p:to>
                                    </p:set>
                                    <p:animEffect transition="in" filter="fade">
                                      <p:cBhvr>
                                        <p:cTn id="12" dur="1000"/>
                                        <p:tgtEl>
                                          <p:spTgt spid="2969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xit" presetSubtype="0" fill="hold" nodeType="clickEffect">
                                  <p:stCondLst>
                                    <p:cond delay="0"/>
                                  </p:stCondLst>
                                  <p:childTnLst>
                                    <p:set>
                                      <p:cBhvr>
                                        <p:cTn id="16" dur="1" fill="hold">
                                          <p:stCondLst>
                                            <p:cond delay="0"/>
                                          </p:stCondLst>
                                        </p:cTn>
                                        <p:tgtEl>
                                          <p:spTgt spid="29698"/>
                                        </p:tgtEl>
                                        <p:attrNameLst>
                                          <p:attrName>style.visibility</p:attrName>
                                        </p:attrNameLst>
                                      </p:cBhvr>
                                      <p:to>
                                        <p:strVal val="hidden"/>
                                      </p:to>
                                    </p:set>
                                  </p:childTnLst>
                                </p:cTn>
                              </p:par>
                              <p:par>
                                <p:cTn id="17" presetID="10" presetClass="entr" presetSubtype="0" fill="hold" nodeType="withEffect">
                                  <p:stCondLst>
                                    <p:cond delay="0"/>
                                  </p:stCondLst>
                                  <p:childTnLst>
                                    <p:set>
                                      <p:cBhvr>
                                        <p:cTn id="18" dur="1" fill="hold">
                                          <p:stCondLst>
                                            <p:cond delay="0"/>
                                          </p:stCondLst>
                                        </p:cTn>
                                        <p:tgtEl>
                                          <p:spTgt spid="29699"/>
                                        </p:tgtEl>
                                        <p:attrNameLst>
                                          <p:attrName>style.visibility</p:attrName>
                                        </p:attrNameLst>
                                      </p:cBhvr>
                                      <p:to>
                                        <p:strVal val="visible"/>
                                      </p:to>
                                    </p:set>
                                    <p:animEffect transition="in" filter="fade">
                                      <p:cBhvr>
                                        <p:cTn id="19" dur="1000"/>
                                        <p:tgtEl>
                                          <p:spTgt spid="29699"/>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fade">
                                      <p:cBhvr>
                                        <p:cTn id="24" dur="1000"/>
                                        <p:tgtEl>
                                          <p:spTgt spid="3">
                                            <p:txEl>
                                              <p:pRg st="1" end="1"/>
                                            </p:txEl>
                                          </p:spTgt>
                                        </p:tgtEl>
                                      </p:cBhvr>
                                    </p:animEffect>
                                  </p:childTnLst>
                                </p:cTn>
                              </p:par>
                              <p:par>
                                <p:cTn id="25" presetID="1" presetClass="exit" presetSubtype="0" fill="hold" nodeType="withEffect">
                                  <p:stCondLst>
                                    <p:cond delay="0"/>
                                  </p:stCondLst>
                                  <p:childTnLst>
                                    <p:set>
                                      <p:cBhvr>
                                        <p:cTn id="26" dur="1" fill="hold">
                                          <p:stCondLst>
                                            <p:cond delay="0"/>
                                          </p:stCondLst>
                                        </p:cTn>
                                        <p:tgtEl>
                                          <p:spTgt spid="29699"/>
                                        </p:tgtEl>
                                        <p:attrNameLst>
                                          <p:attrName>style.visibility</p:attrName>
                                        </p:attrNameLst>
                                      </p:cBhvr>
                                      <p:to>
                                        <p:strVal val="hidden"/>
                                      </p:to>
                                    </p:set>
                                  </p:childTnLst>
                                </p:cTn>
                              </p:par>
                              <p:par>
                                <p:cTn id="27" presetID="10" presetClass="entr" presetSubtype="0" fill="hold" nodeType="withEffect">
                                  <p:stCondLst>
                                    <p:cond delay="0"/>
                                  </p:stCondLst>
                                  <p:childTnLst>
                                    <p:set>
                                      <p:cBhvr>
                                        <p:cTn id="28" dur="1" fill="hold">
                                          <p:stCondLst>
                                            <p:cond delay="0"/>
                                          </p:stCondLst>
                                        </p:cTn>
                                        <p:tgtEl>
                                          <p:spTgt spid="29700"/>
                                        </p:tgtEl>
                                        <p:attrNameLst>
                                          <p:attrName>style.visibility</p:attrName>
                                        </p:attrNameLst>
                                      </p:cBhvr>
                                      <p:to>
                                        <p:strVal val="visible"/>
                                      </p:to>
                                    </p:set>
                                    <p:animEffect transition="in" filter="fade">
                                      <p:cBhvr>
                                        <p:cTn id="29" dur="1000"/>
                                        <p:tgtEl>
                                          <p:spTgt spid="29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a:bodyPr>
          <a:lstStyle/>
          <a:p>
            <a:r>
              <a:rPr lang="en-US" sz="3600" dirty="0" smtClean="0">
                <a:solidFill>
                  <a:srgbClr val="00B0F0"/>
                </a:solidFill>
              </a:rPr>
              <a:t>Hardware Care</a:t>
            </a:r>
            <a:endParaRPr lang="en-US" sz="3600" dirty="0">
              <a:solidFill>
                <a:srgbClr val="00B0F0"/>
              </a:solidFill>
            </a:endParaRPr>
          </a:p>
        </p:txBody>
      </p:sp>
      <p:sp>
        <p:nvSpPr>
          <p:cNvPr id="8" name="Content Placeholder 7"/>
          <p:cNvSpPr>
            <a:spLocks noGrp="1"/>
          </p:cNvSpPr>
          <p:nvPr>
            <p:ph idx="1"/>
          </p:nvPr>
        </p:nvSpPr>
        <p:spPr/>
        <p:txBody>
          <a:bodyPr/>
          <a:lstStyle/>
          <a:p>
            <a:r>
              <a:rPr lang="en-US" dirty="0" smtClean="0"/>
              <a:t>Proper care of hardware can help prevent </a:t>
            </a:r>
            <a:r>
              <a:rPr lang="en-US" dirty="0" smtClean="0">
                <a:latin typeface="Arial" pitchFamily="34" charset="0"/>
                <a:cs typeface="Arial" pitchFamily="34" charset="0"/>
              </a:rPr>
              <a:t>serious</a:t>
            </a:r>
            <a:r>
              <a:rPr lang="en-US" dirty="0" smtClean="0"/>
              <a:t> damage to a computer system:</a:t>
            </a:r>
          </a:p>
          <a:p>
            <a:pPr lvl="1"/>
            <a:r>
              <a:rPr lang="en-US" dirty="0" smtClean="0"/>
              <a:t>Protective cases</a:t>
            </a:r>
          </a:p>
          <a:p>
            <a:pPr lvl="1"/>
            <a:r>
              <a:rPr lang="en-US" b="1" dirty="0" smtClean="0"/>
              <a:t>Ruggedized devices</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bldLvl="2"/>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a:bodyPr>
          <a:lstStyle/>
          <a:p>
            <a:r>
              <a:rPr lang="en-US" dirty="0" smtClean="0">
                <a:solidFill>
                  <a:srgbClr val="00B0F0"/>
                </a:solidFill>
              </a:rPr>
              <a:t>Understanding Privacy Concerns</a:t>
            </a:r>
            <a:endParaRPr lang="en-US" dirty="0">
              <a:solidFill>
                <a:srgbClr val="00B0F0"/>
              </a:solidFill>
            </a:endParaRPr>
          </a:p>
        </p:txBody>
      </p:sp>
      <p:sp>
        <p:nvSpPr>
          <p:cNvPr id="6" name="Content Placeholder 5"/>
          <p:cNvSpPr>
            <a:spLocks noGrp="1"/>
          </p:cNvSpPr>
          <p:nvPr>
            <p:ph sz="half" idx="1"/>
          </p:nvPr>
        </p:nvSpPr>
        <p:spPr>
          <a:xfrm>
            <a:off x="457200" y="1600200"/>
            <a:ext cx="8229600" cy="4800600"/>
          </a:xfrm>
        </p:spPr>
        <p:txBody>
          <a:bodyPr>
            <a:normAutofit/>
          </a:bodyPr>
          <a:lstStyle/>
          <a:p>
            <a:r>
              <a:rPr lang="en-US" b="1" dirty="0" smtClean="0">
                <a:latin typeface="Arial" pitchFamily="34" charset="0"/>
                <a:cs typeface="Arial" pitchFamily="34" charset="0"/>
              </a:rPr>
              <a:t>Privacy</a:t>
            </a:r>
            <a:r>
              <a:rPr lang="en-US" dirty="0" smtClean="0">
                <a:latin typeface="Arial" pitchFamily="34" charset="0"/>
                <a:cs typeface="Arial" pitchFamily="34" charset="0"/>
              </a:rPr>
              <a:t> is usually defined as the state of being concealed or free from unauthorized intrusion.</a:t>
            </a:r>
          </a:p>
          <a:p>
            <a:r>
              <a:rPr lang="en-US" dirty="0" smtClean="0">
                <a:latin typeface="Arial" pitchFamily="34" charset="0"/>
                <a:cs typeface="Arial" pitchFamily="34" charset="0"/>
              </a:rPr>
              <a:t>The term </a:t>
            </a:r>
            <a:r>
              <a:rPr lang="en-US" b="1" dirty="0" smtClean="0">
                <a:latin typeface="Arial" pitchFamily="34" charset="0"/>
                <a:cs typeface="Arial" pitchFamily="34" charset="0"/>
              </a:rPr>
              <a:t>information privacy </a:t>
            </a:r>
            <a:r>
              <a:rPr lang="en-US" dirty="0" smtClean="0">
                <a:latin typeface="Arial" pitchFamily="34" charset="0"/>
                <a:cs typeface="Arial" pitchFamily="34" charset="0"/>
              </a:rPr>
              <a:t>refers to the rights of individuals and companies to control how information about them is collected and used.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a:bodyPr>
          <a:lstStyle/>
          <a:p>
            <a:r>
              <a:rPr lang="en-US" sz="3000" dirty="0" smtClean="0">
                <a:solidFill>
                  <a:srgbClr val="00B0F0"/>
                </a:solidFill>
              </a:rPr>
              <a:t>Databases, Electronic Profiling, Spam, and Other Marketing Activities</a:t>
            </a:r>
            <a:endParaRPr lang="en-US" sz="3000" dirty="0">
              <a:solidFill>
                <a:srgbClr val="00B0F0"/>
              </a:solidFill>
            </a:endParaRPr>
          </a:p>
        </p:txBody>
      </p:sp>
      <p:sp>
        <p:nvSpPr>
          <p:cNvPr id="6" name="Content Placeholder 5"/>
          <p:cNvSpPr>
            <a:spLocks noGrp="1"/>
          </p:cNvSpPr>
          <p:nvPr>
            <p:ph sz="half" idx="1"/>
          </p:nvPr>
        </p:nvSpPr>
        <p:spPr>
          <a:xfrm>
            <a:off x="457200" y="1600200"/>
            <a:ext cx="8229600" cy="4800600"/>
          </a:xfrm>
        </p:spPr>
        <p:txBody>
          <a:bodyPr/>
          <a:lstStyle/>
          <a:p>
            <a:r>
              <a:rPr lang="en-US" b="1" dirty="0" smtClean="0">
                <a:latin typeface="Arial" pitchFamily="34" charset="0"/>
                <a:cs typeface="Arial" pitchFamily="34" charset="0"/>
              </a:rPr>
              <a:t>Marketing databases </a:t>
            </a:r>
            <a:r>
              <a:rPr lang="en-US" dirty="0" smtClean="0">
                <a:latin typeface="Arial" pitchFamily="34" charset="0"/>
                <a:cs typeface="Arial" pitchFamily="34" charset="0"/>
              </a:rPr>
              <a:t>contain marketing and demographic data about people, such as where they live and what products they buy.</a:t>
            </a:r>
          </a:p>
          <a:p>
            <a:r>
              <a:rPr lang="en-US" dirty="0" smtClean="0">
                <a:latin typeface="Arial" pitchFamily="34" charset="0"/>
                <a:cs typeface="Arial" pitchFamily="34" charset="0"/>
              </a:rPr>
              <a:t>Information about individuals is also available in </a:t>
            </a:r>
            <a:r>
              <a:rPr lang="en-US" b="1" dirty="0" smtClean="0">
                <a:latin typeface="Arial" pitchFamily="34" charset="0"/>
                <a:cs typeface="Arial" pitchFamily="34" charset="0"/>
              </a:rPr>
              <a:t>government databases</a:t>
            </a:r>
            <a:r>
              <a:rPr lang="en-US" dirty="0" smtClean="0">
                <a:latin typeface="Arial" pitchFamily="34" charset="0"/>
                <a:cs typeface="Arial" pitchFamily="34" charset="0"/>
              </a:rPr>
              <a:t>.</a:t>
            </a:r>
          </a:p>
          <a:p>
            <a:r>
              <a:rPr lang="en-US" dirty="0" smtClean="0">
                <a:latin typeface="Arial" pitchFamily="34" charset="0"/>
                <a:cs typeface="Arial" pitchFamily="34" charset="0"/>
              </a:rPr>
              <a:t>Collecting in-depth information about an individual is known as </a:t>
            </a:r>
            <a:r>
              <a:rPr lang="en-US" b="1" dirty="0" smtClean="0">
                <a:latin typeface="Arial" pitchFamily="34" charset="0"/>
                <a:cs typeface="Arial" pitchFamily="34" charset="0"/>
              </a:rPr>
              <a:t>electronic profiling</a:t>
            </a:r>
            <a:r>
              <a:rPr lang="en-US" dirty="0" smtClean="0">
                <a:latin typeface="Arial" pitchFamily="34" charset="0"/>
                <a:cs typeface="Arial" pitchFamily="34" charset="0"/>
              </a:rPr>
              <a:t>. </a:t>
            </a:r>
            <a:endParaRPr lang="en-US"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3000" dirty="0" smtClean="0">
                <a:solidFill>
                  <a:srgbClr val="00B0F0"/>
                </a:solidFill>
              </a:rPr>
              <a:t>Databases, Electronic Profiling, Spam, and Other Marketing Activities</a:t>
            </a:r>
            <a:endParaRPr lang="en-US" sz="3000" dirty="0">
              <a:solidFill>
                <a:srgbClr val="00B0F0"/>
              </a:solidFill>
            </a:endParaRPr>
          </a:p>
        </p:txBody>
      </p:sp>
      <p:sp>
        <p:nvSpPr>
          <p:cNvPr id="4" name="Content Placeholder 5"/>
          <p:cNvSpPr>
            <a:spLocks noGrp="1"/>
          </p:cNvSpPr>
          <p:nvPr>
            <p:ph sz="half" idx="1"/>
          </p:nvPr>
        </p:nvSpPr>
        <p:spPr>
          <a:xfrm>
            <a:off x="457200" y="1600200"/>
            <a:ext cx="3200400" cy="4800600"/>
          </a:xfrm>
        </p:spPr>
        <p:txBody>
          <a:bodyPr/>
          <a:lstStyle/>
          <a:p>
            <a:r>
              <a:rPr lang="en-US" sz="2800" dirty="0" smtClean="0">
                <a:latin typeface="Arial" pitchFamily="34" charset="0"/>
                <a:cs typeface="Arial" pitchFamily="34" charset="0"/>
              </a:rPr>
              <a:t>Database examples;</a:t>
            </a:r>
          </a:p>
          <a:p>
            <a:pPr lvl="1"/>
            <a:r>
              <a:rPr lang="en-US" sz="2400" dirty="0" smtClean="0">
                <a:latin typeface="Arial" pitchFamily="34" charset="0"/>
                <a:cs typeface="Arial" pitchFamily="34" charset="0"/>
              </a:rPr>
              <a:t>Property value</a:t>
            </a:r>
          </a:p>
          <a:p>
            <a:pPr lvl="1"/>
            <a:r>
              <a:rPr lang="en-US" sz="2400" dirty="0" smtClean="0">
                <a:latin typeface="Arial" pitchFamily="34" charset="0"/>
                <a:cs typeface="Arial" pitchFamily="34" charset="0"/>
              </a:rPr>
              <a:t>Public records</a:t>
            </a:r>
          </a:p>
          <a:p>
            <a:pPr lvl="1"/>
            <a:r>
              <a:rPr lang="en-US" sz="2400" dirty="0" smtClean="0">
                <a:latin typeface="Arial" pitchFamily="34" charset="0"/>
                <a:cs typeface="Arial" pitchFamily="34" charset="0"/>
              </a:rPr>
              <a:t>Address </a:t>
            </a:r>
            <a:endParaRPr lang="en-US" sz="2400" dirty="0">
              <a:latin typeface="Arial" pitchFamily="34" charset="0"/>
              <a:cs typeface="Arial" pitchFamily="34" charset="0"/>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2352675"/>
            <a:ext cx="5267325" cy="3834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7125" y="2281237"/>
            <a:ext cx="5359995" cy="3977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399" y="2281237"/>
            <a:ext cx="5503175" cy="3977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9218"/>
                                        </p:tgtEl>
                                        <p:attrNameLst>
                                          <p:attrName>style.visibility</p:attrName>
                                        </p:attrNameLst>
                                      </p:cBhvr>
                                      <p:to>
                                        <p:strVal val="visible"/>
                                      </p:to>
                                    </p:set>
                                    <p:animEffect transition="in" filter="fade">
                                      <p:cBhvr>
                                        <p:cTn id="15" dur="500"/>
                                        <p:tgtEl>
                                          <p:spTgt spid="921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fade">
                                      <p:cBhvr>
                                        <p:cTn id="20" dur="500"/>
                                        <p:tgtEl>
                                          <p:spTgt spid="4">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9219"/>
                                        </p:tgtEl>
                                        <p:attrNameLst>
                                          <p:attrName>style.visibility</p:attrName>
                                        </p:attrNameLst>
                                      </p:cBhvr>
                                      <p:to>
                                        <p:strVal val="visible"/>
                                      </p:to>
                                    </p:set>
                                    <p:animEffect transition="in" filter="fade">
                                      <p:cBhvr>
                                        <p:cTn id="23" dur="500"/>
                                        <p:tgtEl>
                                          <p:spTgt spid="921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500"/>
                                        <p:tgtEl>
                                          <p:spTgt spid="4">
                                            <p:txEl>
                                              <p:pRg st="3" end="3"/>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9220"/>
                                        </p:tgtEl>
                                        <p:attrNameLst>
                                          <p:attrName>style.visibility</p:attrName>
                                        </p:attrNameLst>
                                      </p:cBhvr>
                                      <p:to>
                                        <p:strVal val="visible"/>
                                      </p:to>
                                    </p:set>
                                    <p:animEffect transition="in" filter="fade">
                                      <p:cBhvr>
                                        <p:cTn id="31" dur="5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bldLvl="2"/>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a:bodyPr>
          <a:lstStyle/>
          <a:p>
            <a:r>
              <a:rPr lang="en-US" sz="3000" dirty="0" smtClean="0">
                <a:solidFill>
                  <a:srgbClr val="00B0F0"/>
                </a:solidFill>
              </a:rPr>
              <a:t>Databases, Electronic Profiling, Spam, and Other Marketing Activities</a:t>
            </a:r>
            <a:endParaRPr lang="en-US" sz="3000" dirty="0">
              <a:solidFill>
                <a:srgbClr val="00B0F0"/>
              </a:solidFill>
            </a:endParaRPr>
          </a:p>
        </p:txBody>
      </p:sp>
      <p:sp>
        <p:nvSpPr>
          <p:cNvPr id="11" name="Content Placeholder 5"/>
          <p:cNvSpPr>
            <a:spLocks noGrp="1"/>
          </p:cNvSpPr>
          <p:nvPr>
            <p:ph sz="half" idx="1"/>
          </p:nvPr>
        </p:nvSpPr>
        <p:spPr>
          <a:xfrm>
            <a:off x="457200" y="1600200"/>
            <a:ext cx="8382000" cy="4953000"/>
          </a:xfrm>
        </p:spPr>
        <p:txBody>
          <a:bodyPr>
            <a:normAutofit fontScale="85000" lnSpcReduction="10000"/>
          </a:bodyPr>
          <a:lstStyle/>
          <a:p>
            <a:r>
              <a:rPr lang="en-US" dirty="0" smtClean="0">
                <a:latin typeface="Arial" pitchFamily="34" charset="0"/>
                <a:cs typeface="Arial" pitchFamily="34" charset="0"/>
              </a:rPr>
              <a:t>Most businesses and Web sites that collect personal information have a </a:t>
            </a:r>
            <a:r>
              <a:rPr lang="en-US" b="1" dirty="0" smtClean="0">
                <a:latin typeface="Arial" pitchFamily="34" charset="0"/>
                <a:cs typeface="Arial" pitchFamily="34" charset="0"/>
              </a:rPr>
              <a:t>privacy policy </a:t>
            </a:r>
            <a:r>
              <a:rPr lang="en-US" dirty="0" smtClean="0">
                <a:latin typeface="Arial" pitchFamily="34" charset="0"/>
                <a:cs typeface="Arial" pitchFamily="34" charset="0"/>
              </a:rPr>
              <a:t>that discloses how the personal information you provide will be used.</a:t>
            </a:r>
          </a:p>
          <a:p>
            <a:r>
              <a:rPr lang="en-US" dirty="0" smtClean="0">
                <a:latin typeface="Arial" pitchFamily="34" charset="0"/>
                <a:cs typeface="Arial" pitchFamily="34" charset="0"/>
              </a:rPr>
              <a:t>Amazon.com</a:t>
            </a:r>
          </a:p>
          <a:p>
            <a:pPr lvl="1"/>
            <a:r>
              <a:rPr lang="en-US" b="1" dirty="0">
                <a:latin typeface="Arial" pitchFamily="34" charset="0"/>
                <a:cs typeface="Arial" pitchFamily="34" charset="0"/>
              </a:rPr>
              <a:t>Information You Give Us:</a:t>
            </a:r>
            <a:r>
              <a:rPr lang="en-US" dirty="0">
                <a:latin typeface="Arial" pitchFamily="34" charset="0"/>
                <a:cs typeface="Arial" pitchFamily="34" charset="0"/>
              </a:rPr>
              <a:t> We receive and store any information you enter on our Web site or give us in any other </a:t>
            </a:r>
            <a:r>
              <a:rPr lang="en-US" dirty="0" err="1" smtClean="0">
                <a:latin typeface="Arial" pitchFamily="34" charset="0"/>
                <a:cs typeface="Arial" pitchFamily="34" charset="0"/>
              </a:rPr>
              <a:t>wayYou</a:t>
            </a:r>
            <a:r>
              <a:rPr lang="en-US" dirty="0" smtClean="0">
                <a:latin typeface="Arial" pitchFamily="34" charset="0"/>
                <a:cs typeface="Arial" pitchFamily="34" charset="0"/>
              </a:rPr>
              <a:t> </a:t>
            </a:r>
            <a:r>
              <a:rPr lang="en-US" dirty="0">
                <a:latin typeface="Arial" pitchFamily="34" charset="0"/>
                <a:cs typeface="Arial" pitchFamily="34" charset="0"/>
              </a:rPr>
              <a:t>can choose not to provide certain information, but then you might not be able to take advantage of many of our features. We use the information that you provide for such purposes as responding to your requests, customizing future shopping for you, improving our stores, and communicating with you. </a:t>
            </a:r>
            <a:endParaRPr lang="en-US" dirty="0" smtClean="0">
              <a:latin typeface="Arial" pitchFamily="34" charset="0"/>
              <a:cs typeface="Arial" pitchFamily="34" charset="0"/>
            </a:endParaRPr>
          </a:p>
          <a:p>
            <a:pPr lvl="1"/>
            <a:r>
              <a:rPr lang="en-US" dirty="0">
                <a:latin typeface="Arial" pitchFamily="34" charset="0"/>
                <a:cs typeface="Arial" pitchFamily="34" charset="0"/>
              </a:rPr>
              <a:t>Our site includes third-party advertising and links to other Web sites. We do not provide any personally identifiable customer information to these advertisers or third-party Web sites. </a:t>
            </a:r>
            <a:endParaRPr lang="en-US" dirty="0" smtClean="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500"/>
                                        <p:tgtEl>
                                          <p:spTgt spid="11">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Effect transition="in" filter="fade">
                                      <p:cBhvr>
                                        <p:cTn id="15" dur="500"/>
                                        <p:tgtEl>
                                          <p:spTgt spid="11">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xEl>
                                              <p:pRg st="3" end="3"/>
                                            </p:txEl>
                                          </p:spTgt>
                                        </p:tgtEl>
                                        <p:attrNameLst>
                                          <p:attrName>style.visibility</p:attrName>
                                        </p:attrNameLst>
                                      </p:cBhvr>
                                      <p:to>
                                        <p:strVal val="visible"/>
                                      </p:to>
                                    </p:set>
                                    <p:animEffect transition="in" filter="fade">
                                      <p:cBhvr>
                                        <p:cTn id="18"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fontScale="90000"/>
          </a:bodyPr>
          <a:lstStyle/>
          <a:p>
            <a:r>
              <a:rPr lang="en-US" dirty="0" smtClean="0">
                <a:solidFill>
                  <a:srgbClr val="00B0F0"/>
                </a:solidFill>
              </a:rPr>
              <a:t>Electronic Surveillance and Monitoring</a:t>
            </a:r>
            <a:endParaRPr lang="en-US" dirty="0">
              <a:solidFill>
                <a:srgbClr val="00B0F0"/>
              </a:solidFill>
            </a:endParaRPr>
          </a:p>
        </p:txBody>
      </p:sp>
      <p:sp>
        <p:nvSpPr>
          <p:cNvPr id="12" name="Content Placeholder 11"/>
          <p:cNvSpPr>
            <a:spLocks noGrp="1"/>
          </p:cNvSpPr>
          <p:nvPr>
            <p:ph idx="1"/>
          </p:nvPr>
        </p:nvSpPr>
        <p:spPr>
          <a:xfrm>
            <a:off x="304800" y="1676400"/>
            <a:ext cx="8229600" cy="4625609"/>
          </a:xfrm>
        </p:spPr>
        <p:txBody>
          <a:bodyPr>
            <a:normAutofit fontScale="85000" lnSpcReduction="10000"/>
          </a:bodyPr>
          <a:lstStyle/>
          <a:p>
            <a:pPr marL="438912" lvl="4" indent="-320040">
              <a:spcBef>
                <a:spcPts val="0"/>
              </a:spcBef>
              <a:buClr>
                <a:schemeClr val="accent1"/>
              </a:buClr>
              <a:buSzPct val="80000"/>
              <a:buFont typeface="Wingdings 2"/>
              <a:buChar char=""/>
            </a:pPr>
            <a:r>
              <a:rPr lang="en-US" sz="3000" b="1" dirty="0">
                <a:latin typeface="Arial" pitchFamily="34" charset="0"/>
                <a:cs typeface="Arial" pitchFamily="34" charset="0"/>
              </a:rPr>
              <a:t>Computer monitoring software: </a:t>
            </a:r>
            <a:r>
              <a:rPr lang="en-US" sz="3000" dirty="0">
                <a:latin typeface="Arial" pitchFamily="34" charset="0"/>
                <a:cs typeface="Arial" pitchFamily="34" charset="0"/>
              </a:rPr>
              <a:t>records keystrokes, log the programs or Web sites accessed, or otherwise monitors someone’s computer activity.</a:t>
            </a:r>
          </a:p>
          <a:p>
            <a:r>
              <a:rPr lang="en-US" b="1" dirty="0" smtClean="0">
                <a:latin typeface="Arial" pitchFamily="34" charset="0"/>
                <a:cs typeface="Arial" pitchFamily="34" charset="0"/>
              </a:rPr>
              <a:t>Video surveillance: </a:t>
            </a:r>
            <a:r>
              <a:rPr lang="en-US" dirty="0" smtClean="0">
                <a:latin typeface="Arial" pitchFamily="34" charset="0"/>
                <a:cs typeface="Arial" pitchFamily="34" charset="0"/>
              </a:rPr>
              <a:t>the use of video cameras to monitor activities of individuals for work-related or crime-preventions purposes.</a:t>
            </a:r>
          </a:p>
          <a:p>
            <a:r>
              <a:rPr lang="en-US" b="1" dirty="0" smtClean="0">
                <a:latin typeface="Arial" pitchFamily="34" charset="0"/>
                <a:cs typeface="Arial" pitchFamily="34" charset="0"/>
              </a:rPr>
              <a:t>Employee monitoring: </a:t>
            </a:r>
            <a:r>
              <a:rPr lang="en-US" dirty="0" smtClean="0">
                <a:latin typeface="Arial" pitchFamily="34" charset="0"/>
                <a:cs typeface="Arial" pitchFamily="34" charset="0"/>
              </a:rPr>
              <a:t>recording or observing the actions of employees while on the job.</a:t>
            </a:r>
          </a:p>
          <a:p>
            <a:r>
              <a:rPr lang="en-US" b="1" dirty="0" smtClean="0">
                <a:latin typeface="Arial" pitchFamily="34" charset="0"/>
                <a:cs typeface="Arial" pitchFamily="34" charset="0"/>
              </a:rPr>
              <a:t>Presence technology: </a:t>
            </a:r>
            <a:r>
              <a:rPr lang="en-US" dirty="0" smtClean="0">
                <a:latin typeface="Arial" pitchFamily="34" charset="0"/>
                <a:cs typeface="Arial" pitchFamily="34" charset="0"/>
              </a:rPr>
              <a:t>enables one computing device to locate and identify the current status of another device on the same network.</a:t>
            </a:r>
            <a:endParaRPr lang="en-US" b="1"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fade">
                                      <p:cBhvr>
                                        <p:cTn id="12" dur="5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500"/>
                                        <p:tgtEl>
                                          <p:spTgt spid="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xEl>
                                              <p:pRg st="3" end="3"/>
                                            </p:txEl>
                                          </p:spTgt>
                                        </p:tgtEl>
                                        <p:attrNameLst>
                                          <p:attrName>style.visibility</p:attrName>
                                        </p:attrNameLst>
                                      </p:cBhvr>
                                      <p:to>
                                        <p:strVal val="visible"/>
                                      </p:to>
                                    </p:set>
                                    <p:animEffect transition="in" filter="fade">
                                      <p:cBhvr>
                                        <p:cTn id="22" dur="5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fontScale="90000"/>
          </a:bodyPr>
          <a:lstStyle/>
          <a:p>
            <a:r>
              <a:rPr lang="en-US" dirty="0" smtClean="0">
                <a:solidFill>
                  <a:srgbClr val="00B0F0"/>
                </a:solidFill>
              </a:rPr>
              <a:t>Protecting Personal and Workplace Privacy</a:t>
            </a:r>
            <a:endParaRPr lang="en-US" dirty="0">
              <a:solidFill>
                <a:srgbClr val="00B0F0"/>
              </a:solidFill>
            </a:endParaRPr>
          </a:p>
        </p:txBody>
      </p:sp>
      <p:sp>
        <p:nvSpPr>
          <p:cNvPr id="6" name="Content Placeholder 5"/>
          <p:cNvSpPr>
            <a:spLocks noGrp="1"/>
          </p:cNvSpPr>
          <p:nvPr>
            <p:ph sz="half" idx="1"/>
          </p:nvPr>
        </p:nvSpPr>
        <p:spPr>
          <a:xfrm>
            <a:off x="457200" y="1600200"/>
            <a:ext cx="8382000" cy="4800600"/>
          </a:xfrm>
        </p:spPr>
        <p:txBody>
          <a:bodyPr>
            <a:normAutofit/>
          </a:bodyPr>
          <a:lstStyle/>
          <a:p>
            <a:r>
              <a:rPr lang="en-US" dirty="0" smtClean="0">
                <a:latin typeface="Arial" pitchFamily="34" charset="0"/>
                <a:cs typeface="Arial" pitchFamily="34" charset="0"/>
              </a:rPr>
              <a:t>There are not many options for protecting yourself against computer monitoring by your employer or the government, or against video surveillance systems.</a:t>
            </a:r>
          </a:p>
          <a:p>
            <a:r>
              <a:rPr lang="en-US" dirty="0" smtClean="0">
                <a:latin typeface="Arial" pitchFamily="34" charset="0"/>
                <a:cs typeface="Arial" pitchFamily="34" charset="0"/>
              </a:rPr>
              <a:t>Businesses should take the necessary security measures to ensure that employee activities are not being monitored by a hacker or other unauthorized individual.</a:t>
            </a:r>
          </a:p>
          <a:p>
            <a:r>
              <a:rPr lang="en-US" dirty="0" smtClean="0">
                <a:latin typeface="Arial" pitchFamily="34" charset="0"/>
                <a:cs typeface="Arial" pitchFamily="34" charset="0"/>
              </a:rPr>
              <a:t>It is illegal for one individual to monitor the activities on another individual.</a:t>
            </a:r>
            <a:endParaRPr lang="en-US"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fontScale="90000"/>
          </a:bodyPr>
          <a:lstStyle/>
          <a:p>
            <a:r>
              <a:rPr lang="en-US" dirty="0" smtClean="0">
                <a:solidFill>
                  <a:srgbClr val="00B0F0"/>
                </a:solidFill>
              </a:rPr>
              <a:t>Network and Internet Security Legislation</a:t>
            </a:r>
            <a:endParaRPr lang="en-US" dirty="0">
              <a:solidFill>
                <a:srgbClr val="00B0F0"/>
              </a:solidFill>
            </a:endParaRPr>
          </a:p>
        </p:txBody>
      </p:sp>
      <p:sp>
        <p:nvSpPr>
          <p:cNvPr id="6" name="Content Placeholder 5"/>
          <p:cNvSpPr>
            <a:spLocks noGrp="1"/>
          </p:cNvSpPr>
          <p:nvPr>
            <p:ph sz="half" idx="1"/>
          </p:nvPr>
        </p:nvSpPr>
        <p:spPr>
          <a:xfrm>
            <a:off x="457200" y="1600200"/>
            <a:ext cx="8229600" cy="4800600"/>
          </a:xfrm>
        </p:spPr>
        <p:txBody>
          <a:bodyPr/>
          <a:lstStyle/>
          <a:p>
            <a:r>
              <a:rPr lang="en-US" dirty="0" smtClean="0">
                <a:latin typeface="Arial" pitchFamily="34" charset="0"/>
                <a:cs typeface="Arial" pitchFamily="34" charset="0"/>
              </a:rPr>
              <a:t>It’s difficult for the legal system to keep pace with the rate at which technology changes.</a:t>
            </a:r>
          </a:p>
          <a:p>
            <a:r>
              <a:rPr lang="en-US" dirty="0" smtClean="0">
                <a:latin typeface="Arial" pitchFamily="34" charset="0"/>
                <a:cs typeface="Arial" pitchFamily="34" charset="0"/>
              </a:rPr>
              <a:t>The high level of concern regarding computer security and personal privacy has led state and federal legislators to pass a variety of laws since the 1970s.</a:t>
            </a:r>
            <a:endParaRPr lang="en-US"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a:bodyPr>
          <a:lstStyle/>
          <a:p>
            <a:r>
              <a:rPr lang="en-US" dirty="0" smtClean="0">
                <a:solidFill>
                  <a:srgbClr val="00B0F0"/>
                </a:solidFill>
              </a:rPr>
              <a:t>Online Pornography</a:t>
            </a:r>
            <a:endParaRPr lang="en-US" dirty="0">
              <a:solidFill>
                <a:srgbClr val="00B0F0"/>
              </a:solidFill>
            </a:endParaRPr>
          </a:p>
        </p:txBody>
      </p:sp>
      <p:sp>
        <p:nvSpPr>
          <p:cNvPr id="6" name="Content Placeholder 5"/>
          <p:cNvSpPr>
            <a:spLocks noGrp="1"/>
          </p:cNvSpPr>
          <p:nvPr>
            <p:ph sz="half" idx="1"/>
          </p:nvPr>
        </p:nvSpPr>
        <p:spPr>
          <a:xfrm>
            <a:off x="457200" y="1600200"/>
            <a:ext cx="8229600" cy="4572000"/>
          </a:xfrm>
        </p:spPr>
        <p:txBody>
          <a:bodyPr>
            <a:noAutofit/>
          </a:bodyPr>
          <a:lstStyle/>
          <a:p>
            <a:r>
              <a:rPr lang="en-US" dirty="0" smtClean="0">
                <a:latin typeface="Arial" pitchFamily="34" charset="0"/>
                <a:cs typeface="Arial" pitchFamily="34" charset="0"/>
              </a:rPr>
              <a:t>A variety of controversial and potentially objectionable material is available on the Internet. </a:t>
            </a:r>
          </a:p>
          <a:p>
            <a:r>
              <a:rPr lang="en-US" dirty="0" smtClean="0">
                <a:latin typeface="Arial" pitchFamily="34" charset="0"/>
                <a:cs typeface="Arial" pitchFamily="34" charset="0"/>
              </a:rPr>
              <a:t>Although there have been attempts to ban this type of material from the Internet, they have not been successful.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fontScale="90000"/>
          </a:bodyPr>
          <a:lstStyle/>
          <a:p>
            <a:r>
              <a:rPr lang="en-US" dirty="0" smtClean="0">
                <a:solidFill>
                  <a:srgbClr val="00B0F0"/>
                </a:solidFill>
              </a:rPr>
              <a:t>Protecting Against Personal Safety Concerns</a:t>
            </a:r>
            <a:endParaRPr lang="en-US" dirty="0">
              <a:solidFill>
                <a:srgbClr val="00B0F0"/>
              </a:solidFill>
            </a:endParaRPr>
          </a:p>
        </p:txBody>
      </p:sp>
      <p:sp>
        <p:nvSpPr>
          <p:cNvPr id="6" name="Content Placeholder 5"/>
          <p:cNvSpPr>
            <a:spLocks noGrp="1"/>
          </p:cNvSpPr>
          <p:nvPr>
            <p:ph sz="half" idx="1"/>
          </p:nvPr>
        </p:nvSpPr>
        <p:spPr>
          <a:xfrm>
            <a:off x="457200" y="1600200"/>
            <a:ext cx="8229600" cy="5257800"/>
          </a:xfrm>
        </p:spPr>
        <p:txBody>
          <a:bodyPr>
            <a:noAutofit/>
          </a:bodyPr>
          <a:lstStyle/>
          <a:p>
            <a:r>
              <a:rPr lang="en-US" dirty="0" smtClean="0">
                <a:latin typeface="Arial" pitchFamily="34" charset="0"/>
                <a:cs typeface="Arial" pitchFamily="34" charset="0"/>
              </a:rPr>
              <a:t>To protect yourself against cyberstalking and other types of online harassment:</a:t>
            </a:r>
          </a:p>
          <a:p>
            <a:pPr lvl="1"/>
            <a:r>
              <a:rPr lang="en-US" dirty="0" smtClean="0">
                <a:latin typeface="Arial" pitchFamily="34" charset="0"/>
                <a:cs typeface="Arial" pitchFamily="34" charset="0"/>
              </a:rPr>
              <a:t>Use gender-neutral, nonprovocative identifying names.</a:t>
            </a:r>
          </a:p>
          <a:p>
            <a:pPr lvl="1"/>
            <a:r>
              <a:rPr lang="en-US" dirty="0" smtClean="0">
                <a:latin typeface="Arial" pitchFamily="34" charset="0"/>
                <a:cs typeface="Arial" pitchFamily="34" charset="0"/>
              </a:rPr>
              <a:t>Be careful about the types of photos you post online and </a:t>
            </a:r>
          </a:p>
          <a:p>
            <a:pPr lvl="1"/>
            <a:r>
              <a:rPr lang="en-US" dirty="0" smtClean="0">
                <a:latin typeface="Arial" pitchFamily="34" charset="0"/>
                <a:cs typeface="Arial" pitchFamily="34" charset="0"/>
              </a:rPr>
              <a:t>Do not reveal personal information to people you meet online.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bldLvl="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fontScale="90000"/>
          </a:bodyPr>
          <a:lstStyle/>
          <a:p>
            <a:r>
              <a:rPr lang="en-US" dirty="0" smtClean="0">
                <a:solidFill>
                  <a:srgbClr val="00B0F0"/>
                </a:solidFill>
              </a:rPr>
              <a:t>Protecting Against Personal Safety Concerns</a:t>
            </a:r>
            <a:endParaRPr lang="en-US" dirty="0">
              <a:solidFill>
                <a:srgbClr val="00B0F0"/>
              </a:solidFill>
            </a:endParaRPr>
          </a:p>
        </p:txBody>
      </p:sp>
      <p:sp>
        <p:nvSpPr>
          <p:cNvPr id="6" name="Content Placeholder 5"/>
          <p:cNvSpPr>
            <a:spLocks noGrp="1"/>
          </p:cNvSpPr>
          <p:nvPr>
            <p:ph sz="half" idx="1"/>
          </p:nvPr>
        </p:nvSpPr>
        <p:spPr>
          <a:xfrm>
            <a:off x="457200" y="1600200"/>
            <a:ext cx="8229600" cy="5257800"/>
          </a:xfrm>
        </p:spPr>
        <p:txBody>
          <a:bodyPr>
            <a:noAutofit/>
          </a:bodyPr>
          <a:lstStyle/>
          <a:p>
            <a:r>
              <a:rPr lang="en-US" dirty="0" smtClean="0">
                <a:latin typeface="Arial" pitchFamily="34" charset="0"/>
                <a:cs typeface="Arial" pitchFamily="34" charset="0"/>
              </a:rPr>
              <a:t>To protect yourself against cyberstalking and other types of online harassment:</a:t>
            </a:r>
          </a:p>
          <a:p>
            <a:pPr lvl="1"/>
            <a:r>
              <a:rPr lang="en-US" dirty="0" smtClean="0">
                <a:latin typeface="Arial" pitchFamily="34" charset="0"/>
                <a:cs typeface="Arial" pitchFamily="34" charset="0"/>
              </a:rPr>
              <a:t>Do not respond to any insults or other harassing comments you may receive online.</a:t>
            </a:r>
          </a:p>
          <a:p>
            <a:pPr lvl="1"/>
            <a:r>
              <a:rPr lang="en-US" dirty="0" smtClean="0">
                <a:latin typeface="Arial" pitchFamily="34" charset="0"/>
                <a:cs typeface="Arial" pitchFamily="34" charset="0"/>
              </a:rPr>
              <a:t>Consider requesting that your personal information be removed from online directories, especially those associated with your email address or other online identifiers.</a:t>
            </a:r>
            <a:endParaRPr lang="en-US" dirty="0">
              <a:latin typeface="Arial" pitchFamily="34" charset="0"/>
              <a:cs typeface="Arial" pitchFamily="34" charset="0"/>
            </a:endParaRPr>
          </a:p>
        </p:txBody>
      </p:sp>
    </p:spTree>
    <p:extLst>
      <p:ext uri="{BB962C8B-B14F-4D97-AF65-F5344CB8AC3E}">
        <p14:creationId xmlns:p14="http://schemas.microsoft.com/office/powerpoint/2010/main" val="2342005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bldLvl="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a:bodyPr>
          <a:lstStyle/>
          <a:p>
            <a:r>
              <a:rPr lang="en-US" dirty="0" smtClean="0">
                <a:solidFill>
                  <a:srgbClr val="00B0F0"/>
                </a:solidFill>
              </a:rPr>
              <a:t>Personal Computer Security</a:t>
            </a:r>
            <a:endParaRPr lang="en-US" dirty="0">
              <a:solidFill>
                <a:srgbClr val="00B0F0"/>
              </a:solidFill>
            </a:endParaRPr>
          </a:p>
        </p:txBody>
      </p:sp>
      <p:sp>
        <p:nvSpPr>
          <p:cNvPr id="6" name="Content Placeholder 5"/>
          <p:cNvSpPr>
            <a:spLocks noGrp="1"/>
          </p:cNvSpPr>
          <p:nvPr>
            <p:ph sz="half" idx="1"/>
          </p:nvPr>
        </p:nvSpPr>
        <p:spPr>
          <a:xfrm>
            <a:off x="457200" y="1600200"/>
            <a:ext cx="8229600" cy="4572000"/>
          </a:xfrm>
        </p:spPr>
        <p:txBody>
          <a:bodyPr>
            <a:noAutofit/>
          </a:bodyPr>
          <a:lstStyle/>
          <a:p>
            <a:r>
              <a:rPr lang="en-US" dirty="0" smtClean="0"/>
              <a:t>Topics Covered:</a:t>
            </a:r>
          </a:p>
          <a:p>
            <a:pPr lvl="1"/>
            <a:r>
              <a:rPr lang="en-US" dirty="0" smtClean="0"/>
              <a:t>Protecting your information</a:t>
            </a:r>
          </a:p>
          <a:p>
            <a:pPr lvl="1"/>
            <a:r>
              <a:rPr lang="en-US" dirty="0" smtClean="0"/>
              <a:t>Hardware Loss and Damage</a:t>
            </a:r>
          </a:p>
          <a:p>
            <a:pPr lvl="1"/>
            <a:r>
              <a:rPr lang="en-US" dirty="0" smtClean="0"/>
              <a:t>System Failure and Other Disasters</a:t>
            </a:r>
          </a:p>
          <a:p>
            <a:pPr lvl="1"/>
            <a:r>
              <a:rPr lang="en-US" dirty="0" smtClean="0"/>
              <a:t>Protecting Against Hardware Loss, Hardware Damage, and System Failure</a:t>
            </a:r>
          </a:p>
          <a:p>
            <a:pPr lvl="1"/>
            <a:r>
              <a:rPr lang="en-US" dirty="0" smtClean="0"/>
              <a:t>Firewalls, Encryption, and Virtual Private Networks (VPNs)</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rgbClr val="00B0F0"/>
                </a:solidFill>
              </a:rPr>
              <a:t>Protecting </a:t>
            </a:r>
            <a:r>
              <a:rPr lang="en-US" sz="3200" dirty="0" smtClean="0">
                <a:solidFill>
                  <a:srgbClr val="00B0F0"/>
                </a:solidFill>
              </a:rPr>
              <a:t> Your Information from Threats</a:t>
            </a:r>
            <a:endParaRPr lang="en-US" sz="3200" dirty="0">
              <a:solidFill>
                <a:srgbClr val="00B0F0"/>
              </a:solidFill>
            </a:endParaRPr>
          </a:p>
        </p:txBody>
      </p:sp>
      <p:sp>
        <p:nvSpPr>
          <p:cNvPr id="3" name="Content Placeholder 2"/>
          <p:cNvSpPr>
            <a:spLocks noGrp="1"/>
          </p:cNvSpPr>
          <p:nvPr>
            <p:ph idx="1"/>
          </p:nvPr>
        </p:nvSpPr>
        <p:spPr/>
        <p:txBody>
          <a:bodyPr>
            <a:normAutofit/>
          </a:bodyPr>
          <a:lstStyle/>
          <a:p>
            <a:r>
              <a:rPr lang="en-US" sz="2800" dirty="0">
                <a:latin typeface="Arial" pitchFamily="34" charset="0"/>
                <a:cs typeface="Arial" pitchFamily="34" charset="0"/>
              </a:rPr>
              <a:t>Keep in mind the following precautions when using </a:t>
            </a:r>
            <a:r>
              <a:rPr lang="en-US" sz="2800" dirty="0" smtClean="0">
                <a:latin typeface="Arial" pitchFamily="34" charset="0"/>
                <a:cs typeface="Arial" pitchFamily="34" charset="0"/>
              </a:rPr>
              <a:t>computers (both desk top and portable) </a:t>
            </a:r>
            <a:r>
              <a:rPr lang="en-US" sz="2800" dirty="0">
                <a:latin typeface="Arial" pitchFamily="34" charset="0"/>
                <a:cs typeface="Arial" pitchFamily="34" charset="0"/>
              </a:rPr>
              <a:t>and other mobile devices</a:t>
            </a:r>
            <a:r>
              <a:rPr lang="en-US" sz="2800" dirty="0" smtClean="0">
                <a:latin typeface="Arial" pitchFamily="34" charset="0"/>
                <a:cs typeface="Arial" pitchFamily="34" charset="0"/>
              </a:rPr>
              <a:t>:</a:t>
            </a:r>
          </a:p>
          <a:p>
            <a:pPr lvl="1"/>
            <a:r>
              <a:rPr lang="en-US" sz="2400" dirty="0">
                <a:latin typeface="Arial" pitchFamily="34" charset="0"/>
                <a:cs typeface="Arial" pitchFamily="34" charset="0"/>
              </a:rPr>
              <a:t> Install and use </a:t>
            </a:r>
            <a:endParaRPr lang="en-US" sz="2400" dirty="0" smtClean="0">
              <a:latin typeface="Arial" pitchFamily="34" charset="0"/>
              <a:cs typeface="Arial" pitchFamily="34" charset="0"/>
            </a:endParaRPr>
          </a:p>
          <a:p>
            <a:pPr lvl="2"/>
            <a:r>
              <a:rPr lang="en-US" sz="2000" dirty="0" smtClean="0">
                <a:latin typeface="Arial" pitchFamily="34" charset="0"/>
                <a:cs typeface="Arial" pitchFamily="34" charset="0"/>
              </a:rPr>
              <a:t>encryption</a:t>
            </a:r>
          </a:p>
          <a:p>
            <a:pPr lvl="2"/>
            <a:r>
              <a:rPr lang="en-US" sz="2000" dirty="0" smtClean="0">
                <a:latin typeface="Arial" pitchFamily="34" charset="0"/>
                <a:cs typeface="Arial" pitchFamily="34" charset="0"/>
              </a:rPr>
              <a:t>antivirus</a:t>
            </a:r>
          </a:p>
          <a:p>
            <a:pPr lvl="2"/>
            <a:r>
              <a:rPr lang="en-US" sz="2000" dirty="0" smtClean="0">
                <a:latin typeface="Arial" pitchFamily="34" charset="0"/>
                <a:cs typeface="Arial" pitchFamily="34" charset="0"/>
              </a:rPr>
              <a:t>antispyware,</a:t>
            </a:r>
          </a:p>
          <a:p>
            <a:pPr lvl="2"/>
            <a:r>
              <a:rPr lang="en-US" sz="2000" dirty="0" smtClean="0">
                <a:latin typeface="Arial" pitchFamily="34" charset="0"/>
                <a:cs typeface="Arial" pitchFamily="34" charset="0"/>
              </a:rPr>
              <a:t>firewall </a:t>
            </a:r>
            <a:r>
              <a:rPr lang="en-US" sz="2000" dirty="0">
                <a:latin typeface="Arial" pitchFamily="34" charset="0"/>
                <a:cs typeface="Arial" pitchFamily="34" charset="0"/>
              </a:rPr>
              <a:t>software.</a:t>
            </a:r>
          </a:p>
        </p:txBody>
      </p:sp>
      <p:sp>
        <p:nvSpPr>
          <p:cNvPr id="5" name="Slide Number Placeholder 4"/>
          <p:cNvSpPr>
            <a:spLocks noGrp="1"/>
          </p:cNvSpPr>
          <p:nvPr>
            <p:ph type="sldNum" sz="quarter" idx="12"/>
          </p:nvPr>
        </p:nvSpPr>
        <p:spPr/>
        <p:txBody>
          <a:bodyPr/>
          <a:lstStyle/>
          <a:p>
            <a:fld id="{41E0D066-9582-49E0-9F2C-9CED6AA2A396}" type="slidenum">
              <a:rPr lang="en-US" smtClean="0"/>
              <a:pPr/>
              <a:t>7</a:t>
            </a:fld>
            <a:endParaRPr lang="en-US"/>
          </a:p>
        </p:txBody>
      </p:sp>
    </p:spTree>
    <p:extLst>
      <p:ext uri="{BB962C8B-B14F-4D97-AF65-F5344CB8AC3E}">
        <p14:creationId xmlns:p14="http://schemas.microsoft.com/office/powerpoint/2010/main" val="3760757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solidFill>
                  <a:srgbClr val="00B0F0"/>
                </a:solidFill>
              </a:rPr>
              <a:t>Encryption</a:t>
            </a:r>
            <a:endParaRPr lang="en-US" dirty="0">
              <a:solidFill>
                <a:srgbClr val="00B0F0"/>
              </a:solidFill>
            </a:endParaRPr>
          </a:p>
        </p:txBody>
      </p:sp>
      <p:sp>
        <p:nvSpPr>
          <p:cNvPr id="3" name="Content Placeholder 2"/>
          <p:cNvSpPr>
            <a:spLocks noGrp="1"/>
          </p:cNvSpPr>
          <p:nvPr>
            <p:ph idx="1"/>
          </p:nvPr>
        </p:nvSpPr>
        <p:spPr/>
        <p:txBody>
          <a:bodyPr/>
          <a:lstStyle/>
          <a:p>
            <a:pPr eaLnBrk="1" hangingPunct="1"/>
            <a:r>
              <a:rPr lang="en-US" sz="2400" dirty="0" smtClean="0">
                <a:latin typeface="Arial" pitchFamily="34" charset="0"/>
                <a:cs typeface="Arial" pitchFamily="34" charset="0"/>
              </a:rPr>
              <a:t>Encryption is the coding or scrambling of information so that it can only be decoded and read by someone who has the correct decoding key. Encryption key (formula) often uses more than one method</a:t>
            </a:r>
          </a:p>
          <a:p>
            <a:pPr eaLnBrk="1" hangingPunct="1"/>
            <a:r>
              <a:rPr lang="en-US" sz="2400" dirty="0" smtClean="0">
                <a:latin typeface="Arial" pitchFamily="34" charset="0"/>
                <a:cs typeface="Arial" pitchFamily="34" charset="0"/>
              </a:rPr>
              <a:t>Encryption is used in secure Web sites as well as other mediums of data transfer. </a:t>
            </a:r>
          </a:p>
          <a:p>
            <a:r>
              <a:rPr lang="en-US" sz="2400" b="1" dirty="0"/>
              <a:t>Private key encryption</a:t>
            </a:r>
            <a:r>
              <a:rPr lang="en-US" sz="2400" dirty="0"/>
              <a:t> uses a single secret private key to both encrypt and decrypt a file or message being sent over the Internet.</a:t>
            </a:r>
          </a:p>
          <a:p>
            <a:r>
              <a:rPr lang="en-US" sz="2400" b="1" dirty="0"/>
              <a:t>Public key encryption</a:t>
            </a:r>
            <a:r>
              <a:rPr lang="en-US" sz="2400" dirty="0"/>
              <a:t>, also called asymmetric key encryption, utilizes two encryption keys to encrypt and decrypt documents.</a:t>
            </a:r>
          </a:p>
          <a:p>
            <a:pPr eaLnBrk="1" hangingPunct="1"/>
            <a:endParaRPr lang="en-US" sz="2400" dirty="0" smtClean="0">
              <a:latin typeface="Arial" pitchFamily="34" charset="0"/>
              <a:cs typeface="Arial" pitchFamily="34" charset="0"/>
            </a:endParaRPr>
          </a:p>
          <a:p>
            <a:pPr eaLnBrk="1" hangingPunct="1"/>
            <a:endParaRPr lang="en-US" sz="2400" dirty="0" smtClean="0">
              <a:latin typeface="Arial" pitchFamily="34" charset="0"/>
              <a:cs typeface="Arial" pitchFamily="34" charset="0"/>
            </a:endParaRPr>
          </a:p>
        </p:txBody>
      </p:sp>
    </p:spTree>
    <p:extLst>
      <p:ext uri="{BB962C8B-B14F-4D97-AF65-F5344CB8AC3E}">
        <p14:creationId xmlns:p14="http://schemas.microsoft.com/office/powerpoint/2010/main" val="13164166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solidFill>
                  <a:srgbClr val="00B0F0"/>
                </a:solidFill>
              </a:rPr>
              <a:t>Anti-virus Programs</a:t>
            </a:r>
            <a:endParaRPr lang="en-US" dirty="0">
              <a:solidFill>
                <a:srgbClr val="00B0F0"/>
              </a:solidFill>
            </a:endParaRPr>
          </a:p>
        </p:txBody>
      </p:sp>
      <p:sp>
        <p:nvSpPr>
          <p:cNvPr id="3" name="Content Placeholder 2"/>
          <p:cNvSpPr>
            <a:spLocks noGrp="1"/>
          </p:cNvSpPr>
          <p:nvPr>
            <p:ph idx="1"/>
          </p:nvPr>
        </p:nvSpPr>
        <p:spPr/>
        <p:txBody>
          <a:bodyPr/>
          <a:lstStyle/>
          <a:p>
            <a:pPr eaLnBrk="1" hangingPunct="1"/>
            <a:r>
              <a:rPr lang="en-US" sz="2800" smtClean="0"/>
              <a:t>Identifies and removes computer viruses</a:t>
            </a:r>
          </a:p>
          <a:p>
            <a:pPr eaLnBrk="1" hangingPunct="1"/>
            <a:r>
              <a:rPr lang="en-US" sz="2800" smtClean="0"/>
              <a:t>Most also protect against worms and Trojan horses</a:t>
            </a:r>
          </a:p>
          <a:p>
            <a:pPr eaLnBrk="1" hangingPunct="1"/>
            <a:r>
              <a:rPr lang="en-US" sz="2800" smtClean="0"/>
              <a:t>Most anti-virus programs provide more then just virus protection.</a:t>
            </a:r>
          </a:p>
        </p:txBody>
      </p:sp>
    </p:spTree>
    <p:extLst>
      <p:ext uri="{BB962C8B-B14F-4D97-AF65-F5344CB8AC3E}">
        <p14:creationId xmlns:p14="http://schemas.microsoft.com/office/powerpoint/2010/main" val="29122389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1_Office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2342</TotalTime>
  <Words>1236</Words>
  <Application>Microsoft Office PowerPoint</Application>
  <PresentationFormat>On-screen Show (4:3)</PresentationFormat>
  <Paragraphs>118</Paragraphs>
  <Slides>28</Slides>
  <Notes>0</Notes>
  <HiddenSlides>0</HiddenSlides>
  <MMClips>0</MMClips>
  <ScaleCrop>false</ScaleCrop>
  <HeadingPairs>
    <vt:vector size="4" baseType="variant">
      <vt:variant>
        <vt:lpstr>Theme</vt:lpstr>
      </vt:variant>
      <vt:variant>
        <vt:i4>2</vt:i4>
      </vt:variant>
      <vt:variant>
        <vt:lpstr>Slide Titles</vt:lpstr>
      </vt:variant>
      <vt:variant>
        <vt:i4>28</vt:i4>
      </vt:variant>
    </vt:vector>
  </HeadingPairs>
  <TitlesOfParts>
    <vt:vector size="30" baseType="lpstr">
      <vt:lpstr>1_Office Theme</vt:lpstr>
      <vt:lpstr>Module</vt:lpstr>
      <vt:lpstr>Chapter 6 </vt:lpstr>
      <vt:lpstr>Cyberbullying and Cyberstalking</vt:lpstr>
      <vt:lpstr>Online Pornography</vt:lpstr>
      <vt:lpstr>Protecting Against Personal Safety Concerns</vt:lpstr>
      <vt:lpstr>Protecting Against Personal Safety Concerns</vt:lpstr>
      <vt:lpstr>Personal Computer Security</vt:lpstr>
      <vt:lpstr>Protecting  Your Information from Threats</vt:lpstr>
      <vt:lpstr>Encryption</vt:lpstr>
      <vt:lpstr>Anti-virus Programs</vt:lpstr>
      <vt:lpstr>Anti-virus Programs</vt:lpstr>
      <vt:lpstr>Firewall</vt:lpstr>
      <vt:lpstr>Firewall</vt:lpstr>
      <vt:lpstr>User Names and Passwords</vt:lpstr>
      <vt:lpstr>User Names and Passwords</vt:lpstr>
      <vt:lpstr>Protecting  Your Information from Threats</vt:lpstr>
      <vt:lpstr>Backing up Your Data</vt:lpstr>
      <vt:lpstr>Threats to Computer Hardware</vt:lpstr>
      <vt:lpstr>Threats to Computer Hardware</vt:lpstr>
      <vt:lpstr>Systems Failure</vt:lpstr>
      <vt:lpstr>Power Protection</vt:lpstr>
      <vt:lpstr>Hardware Care</vt:lpstr>
      <vt:lpstr>Understanding Privacy Concerns</vt:lpstr>
      <vt:lpstr>Databases, Electronic Profiling, Spam, and Other Marketing Activities</vt:lpstr>
      <vt:lpstr>Databases, Electronic Profiling, Spam, and Other Marketing Activities</vt:lpstr>
      <vt:lpstr>Databases, Electronic Profiling, Spam, and Other Marketing Activities</vt:lpstr>
      <vt:lpstr>Electronic Surveillance and Monitoring</vt:lpstr>
      <vt:lpstr>Protecting Personal and Workplace Privacy</vt:lpstr>
      <vt:lpstr>Network and Internet Security Legislation</vt:lpstr>
    </vt:vector>
  </TitlesOfParts>
  <Company>Learning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Julia Leroux-Lindsey</dc:creator>
  <cp:lastModifiedBy>John</cp:lastModifiedBy>
  <cp:revision>99</cp:revision>
  <dcterms:created xsi:type="dcterms:W3CDTF">2010-11-02T15:46:06Z</dcterms:created>
  <dcterms:modified xsi:type="dcterms:W3CDTF">2012-06-21T02:14:53Z</dcterms:modified>
</cp:coreProperties>
</file>